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4229" r:id="rId4"/>
  </p:sldMasterIdLst>
  <p:notesMasterIdLst>
    <p:notesMasterId r:id="rId20"/>
  </p:notesMasterIdLst>
  <p:handoutMasterIdLst>
    <p:handoutMasterId r:id="rId21"/>
  </p:handoutMasterIdLst>
  <p:sldIdLst>
    <p:sldId id="1483" r:id="rId5"/>
    <p:sldId id="1928" r:id="rId6"/>
    <p:sldId id="1935" r:id="rId7"/>
    <p:sldId id="1937" r:id="rId8"/>
    <p:sldId id="1932" r:id="rId9"/>
    <p:sldId id="1933" r:id="rId10"/>
    <p:sldId id="721" r:id="rId11"/>
    <p:sldId id="1929" r:id="rId12"/>
    <p:sldId id="1930" r:id="rId13"/>
    <p:sldId id="1934" r:id="rId14"/>
    <p:sldId id="1845" r:id="rId15"/>
    <p:sldId id="1931" r:id="rId16"/>
    <p:sldId id="1936" r:id="rId17"/>
    <p:sldId id="1938" r:id="rId18"/>
    <p:sldId id="1923" r:id="rId19"/>
  </p:sldIdLst>
  <p:sldSz cx="14630400" cy="8229600"/>
  <p:notesSz cx="6858000" cy="9144000"/>
  <p:embeddedFontLst>
    <p:embeddedFont>
      <p:font typeface="Amazon Ember" panose="020B0603020204020204" pitchFamily="34" charset="0"/>
      <p:regular r:id="rId22"/>
      <p:bold r:id="rId23"/>
      <p:italic r:id="rId24"/>
      <p:boldItalic r:id="rId25"/>
    </p:embeddedFont>
    <p:embeddedFont>
      <p:font typeface="Amazon Ember Heavy" panose="020B0803020204020204" pitchFamily="34" charset="0"/>
      <p:bold r:id="rId26"/>
      <p:italic r:id="rId27"/>
      <p:boldItalic r:id="rId28"/>
    </p:embeddedFont>
    <p:embeddedFont>
      <p:font typeface="Amazon Ember Light" panose="020B0403020204020204" pitchFamily="34" charset="0"/>
      <p:regular r:id="rId29"/>
      <p:italic r:id="rId30"/>
    </p:embeddedFont>
    <p:embeddedFont>
      <p:font typeface="Lucida Console" panose="020B0609040504020204" pitchFamily="49" charset="0"/>
      <p:regular r:id="rId31"/>
    </p:embeddedFont>
    <p:embeddedFont>
      <p:font typeface="Segoe UI" panose="020B0502040204020203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1pPr>
    <a:lvl2pPr marL="548606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2pPr>
    <a:lvl3pPr marL="1097212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3pPr>
    <a:lvl4pPr marL="1645818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4pPr>
    <a:lvl5pPr marL="2194424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5pPr>
    <a:lvl6pPr marL="2743031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6pPr>
    <a:lvl7pPr marL="3291635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7pPr>
    <a:lvl8pPr marL="3840241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8pPr>
    <a:lvl9pPr marL="4388848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WS RE:INVENT Template Dark" id="{D5BB76F4-83CF-43C2-B768-FA13CADF33A0}">
          <p14:sldIdLst>
            <p14:sldId id="1483"/>
            <p14:sldId id="1928"/>
            <p14:sldId id="1935"/>
            <p14:sldId id="1937"/>
            <p14:sldId id="1932"/>
            <p14:sldId id="1933"/>
            <p14:sldId id="721"/>
            <p14:sldId id="1929"/>
            <p14:sldId id="1930"/>
            <p14:sldId id="1934"/>
            <p14:sldId id="1845"/>
            <p14:sldId id="1931"/>
            <p14:sldId id="1936"/>
            <p14:sldId id="1938"/>
            <p14:sldId id="192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616" userDrawn="1">
          <p15:clr>
            <a:srgbClr val="A4A3A4"/>
          </p15:clr>
        </p15:guide>
        <p15:guide id="2" pos="4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Alyssa Jones" initials="AJ [2]" lastIdx="17" clrIdx="7">
    <p:extLst>
      <p:ext uri="{19B8F6BF-5375-455C-9EA6-DF929625EA0E}">
        <p15:presenceInfo xmlns:p15="http://schemas.microsoft.com/office/powerpoint/2012/main" userId="S-1-5-21-383413107-1061881802-891584314-12453" providerId="AD"/>
      </p:ext>
    </p:extLst>
  </p:cmAuthor>
  <p:cmAuthor id="1" name="Mary Feil-Jacobs" initials="MFJ" lastIdx="43" clrIdx="1"/>
  <p:cmAuthor id="2" name="Monica Lueder" initials="ML" lastIdx="22" clrIdx="2"/>
  <p:cmAuthor id="3" name="Mary Feil-Jacobs" initials="MF" lastIdx="22" clrIdx="3"/>
  <p:cmAuthor id="4" name="Mitchell Derrey" initials="MD" lastIdx="28" clrIdx="4">
    <p:extLst>
      <p:ext uri="{19B8F6BF-5375-455C-9EA6-DF929625EA0E}">
        <p15:presenceInfo xmlns:p15="http://schemas.microsoft.com/office/powerpoint/2012/main" userId="S-1-5-21-383413107-1061881802-891584314-4851" providerId="AD"/>
      </p:ext>
    </p:extLst>
  </p:cmAuthor>
  <p:cmAuthor id="5" name="Mitchell Derrey" initials="MD [2]" lastIdx="8" clrIdx="5">
    <p:extLst>
      <p:ext uri="{19B8F6BF-5375-455C-9EA6-DF929625EA0E}">
        <p15:presenceInfo xmlns:p15="http://schemas.microsoft.com/office/powerpoint/2012/main" userId="S::mitchell@silverfoxprod.com::ba2ee660-27ce-40d7-8b8d-1c0a464223e1" providerId="AD"/>
      </p:ext>
    </p:extLst>
  </p:cmAuthor>
  <p:cmAuthor id="6" name="Alyssa Jones" initials="AJ" lastIdx="14" clrIdx="6">
    <p:extLst>
      <p:ext uri="{19B8F6BF-5375-455C-9EA6-DF929625EA0E}">
        <p15:presenceInfo xmlns:p15="http://schemas.microsoft.com/office/powerpoint/2012/main" userId="S::alyssa@silverfoxprod.com::503817f1-4975-4c1d-8322-aa1c0118f0e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7FFF"/>
    <a:srgbClr val="FFFFFF"/>
    <a:srgbClr val="002B47"/>
    <a:srgbClr val="004673"/>
    <a:srgbClr val="C57E2E"/>
    <a:srgbClr val="0090D0"/>
    <a:srgbClr val="000000"/>
    <a:srgbClr val="150454"/>
    <a:srgbClr val="00A8F9"/>
    <a:srgbClr val="0018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21" autoAdjust="0"/>
    <p:restoredTop sz="92940" autoAdjust="0"/>
  </p:normalViewPr>
  <p:slideViewPr>
    <p:cSldViewPr snapToGrid="0">
      <p:cViewPr varScale="1">
        <p:scale>
          <a:sx n="95" d="100"/>
          <a:sy n="95" d="100"/>
        </p:scale>
        <p:origin x="824" y="176"/>
      </p:cViewPr>
      <p:guideLst>
        <p:guide orient="horz" pos="2616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99" d="100"/>
          <a:sy n="99" d="100"/>
        </p:scale>
        <p:origin x="3064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openxmlformats.org/officeDocument/2006/relationships/theme" Target="theme/theme1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AWS SKO Event 2019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943C0-3328-46BC-B6E8-08BA16C1B832}" type="datetime8">
              <a:rPr lang="en-US" smtClean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2/20/24 9:05 AM</a:t>
            </a:fld>
            <a:endParaRPr lang="en-US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r>
              <a:rPr lang="en-US" altLang="x-none" sz="700">
                <a:solidFill>
                  <a:srgbClr val="282828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png>
</file>

<file path=ppt/media/image6.sv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/>
              <a:t>AWS SKO Event 2019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0" marR="0" indent="0" algn="l" defTabSz="10972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altLang="x-none" sz="700">
                <a:solidFill>
                  <a:srgbClr val="282828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fld id="{E4738081-ED31-43D5-BFC3-EF4925DA9A61}" type="datetime8">
              <a:rPr lang="en-US" smtClean="0"/>
              <a:t>2/20/24 9:05 AM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n-lt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indent="0" algn="l" defTabSz="1097212" rtl="0" eaLnBrk="1" latinLnBrk="0" hangingPunct="1">
      <a:lnSpc>
        <a:spcPct val="90000"/>
      </a:lnSpc>
      <a:spcAft>
        <a:spcPts val="400"/>
      </a:spcAft>
      <a:buFont typeface="Arial" panose="020B0604020202020204" pitchFamily="34" charset="0"/>
      <a:buNone/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255572" indent="-126991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393675" indent="-138105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579402" indent="-176201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738142" indent="-138105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743031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6pPr>
    <a:lvl7pPr marL="3291635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7pPr>
    <a:lvl8pPr marL="3840241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8pPr>
    <a:lvl9pPr marL="4388848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F887E4DB-05EC-455B-82D6-1100B728AF1D}" type="datetime8">
              <a:rPr lang="en-US" smtClean="0"/>
              <a:t>2/20/24 9:05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608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>
            <a:spLocks noGrp="1" noRot="1" noChangeAspect="1"/>
          </p:cNvSpPr>
          <p:nvPr>
            <p:ph type="sldImg"/>
          </p:nvPr>
        </p:nvSpPr>
        <p:spPr>
          <a:xfrm>
            <a:off x="376238" y="693738"/>
            <a:ext cx="6162675" cy="34671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3" name="Shape 953"/>
          <p:cNvSpPr>
            <a:spLocks noGrp="1"/>
          </p:cNvSpPr>
          <p:nvPr>
            <p:ph type="body" sz="quarter" idx="1"/>
          </p:nvPr>
        </p:nvSpPr>
        <p:spPr>
          <a:xfrm>
            <a:off x="922020" y="4391660"/>
            <a:ext cx="5071110" cy="4160520"/>
          </a:xfrm>
          <a:prstGeom prst="rect">
            <a:avLst/>
          </a:prstGeom>
        </p:spPr>
        <p:txBody>
          <a:bodyPr lIns="92309" tIns="46154" rIns="92309" bIns="46154"/>
          <a:lstStyle/>
          <a:p>
            <a:r>
              <a:rPr lang="en-US" sz="1000" dirty="0"/>
              <a:t>Amazon </a:t>
            </a:r>
            <a:r>
              <a:rPr lang="en-US" sz="1000" dirty="0" err="1"/>
              <a:t>SageMaker</a:t>
            </a:r>
            <a:r>
              <a:rPr lang="en-US" sz="1000" dirty="0"/>
              <a:t> is a fully managed service that removes the heavy lifting from each step of the machine learning process. Since launch, AWS has regularly added new capabilities to Amazon </a:t>
            </a:r>
            <a:r>
              <a:rPr lang="en-US" sz="1000" dirty="0" err="1"/>
              <a:t>SageMaker</a:t>
            </a:r>
            <a:r>
              <a:rPr lang="en-US" sz="1000" dirty="0"/>
              <a:t>, with more than 50 new capabilities delivered over</a:t>
            </a:r>
            <a:r>
              <a:rPr lang="en-US" sz="1000" baseline="0" dirty="0"/>
              <a:t> the past 12 months. </a:t>
            </a:r>
            <a:r>
              <a:rPr lang="en-US" sz="1000" dirty="0"/>
              <a:t>These capabilities have helped many more developers build custom machine learning models. But just as barriers to machine learning adoption have been removed by Amazon </a:t>
            </a:r>
            <a:r>
              <a:rPr lang="en-US" sz="1000" dirty="0" err="1"/>
              <a:t>SageMaker</a:t>
            </a:r>
            <a:r>
              <a:rPr lang="en-US" sz="1000" dirty="0"/>
              <a:t>, customer desire to utilize machine learning at scale has only increased.</a:t>
            </a:r>
            <a:r>
              <a:rPr lang="en-US" sz="1000" baseline="0" dirty="0"/>
              <a:t> </a:t>
            </a:r>
            <a:r>
              <a:rPr lang="en-US" sz="1000" dirty="0"/>
              <a:t>Amazon </a:t>
            </a:r>
            <a:r>
              <a:rPr lang="en-US" sz="1000" dirty="0" err="1"/>
              <a:t>SageMaker</a:t>
            </a:r>
            <a:r>
              <a:rPr lang="en-US" sz="1000" dirty="0"/>
              <a:t> makes a lot of the steps required</a:t>
            </a:r>
            <a:r>
              <a:rPr lang="en-US" sz="1000" baseline="0" dirty="0"/>
              <a:t> to</a:t>
            </a:r>
            <a:r>
              <a:rPr lang="en-US" sz="1000" dirty="0"/>
              <a:t> develop great machine learning models much easier. Amazon</a:t>
            </a:r>
            <a:r>
              <a:rPr lang="en-US" sz="1000" baseline="0" dirty="0"/>
              <a:t> </a:t>
            </a:r>
            <a:r>
              <a:rPr lang="en-US" sz="1000" baseline="0" dirty="0" err="1"/>
              <a:t>SageMaker</a:t>
            </a:r>
            <a:r>
              <a:rPr lang="en-US" sz="1000" baseline="0" dirty="0"/>
              <a:t> brings lots of tools together through an IDE so you can </a:t>
            </a:r>
            <a:r>
              <a:rPr lang="en-US" sz="1000" dirty="0"/>
              <a:t>test, debug, deployment, monitoring, and profile</a:t>
            </a:r>
            <a:r>
              <a:rPr lang="en-US" sz="1000" baseline="0" dirty="0"/>
              <a:t> all within a single environment. </a:t>
            </a:r>
          </a:p>
          <a:p>
            <a:endParaRPr lang="en-US" sz="1000" baseline="0" dirty="0"/>
          </a:p>
          <a:p>
            <a:r>
              <a:rPr lang="en-US" sz="1000" baseline="0" dirty="0"/>
              <a:t>With Amazon </a:t>
            </a:r>
            <a:r>
              <a:rPr lang="en-US" sz="1000" baseline="0" dirty="0" err="1"/>
              <a:t>SageMaker</a:t>
            </a:r>
            <a:r>
              <a:rPr lang="en-US" sz="1000" baseline="0" dirty="0"/>
              <a:t>, you have the flexibility to use automated machine learning or use any component as a modular capability. </a:t>
            </a:r>
            <a:endParaRPr lang="en-US" sz="100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B340A4C-229F-E741-B7B2-036761F3FCB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/>
                <a:ea typeface="Helvetica"/>
                <a:cs typeface="Helvetica"/>
              </a:rPr>
              <a:t>Amazon Confidential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/>
              <a:ea typeface="Helvetica"/>
              <a:cs typeface="Helvetica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70C74C-CD9F-954C-9EB0-AC3BC97952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C3BE8D-6511-E749-BCD4-307894AFC2D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/>
                <a:ea typeface="Helvetica"/>
                <a:cs typeface="Helvetica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/>
              <a:ea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7205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4.wdp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5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6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microsoft.com/office/2007/relationships/hdphoto" Target="../media/hdphoto8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microsoft.com/office/2007/relationships/hdphoto" Target="../media/hdphoto9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6C06421-7E94-4A14-9F77-C566D7523B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7" t="368" r="367" b="368"/>
          <a:stretch/>
        </p:blipFill>
        <p:spPr>
          <a:xfrm>
            <a:off x="-1" y="0"/>
            <a:ext cx="14630401" cy="82296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6BF84AE-A090-47BB-827B-623089D88EFB}"/>
              </a:ext>
            </a:extLst>
          </p:cNvPr>
          <p:cNvSpPr/>
          <p:nvPr userDrawn="1"/>
        </p:nvSpPr>
        <p:spPr bwMode="auto">
          <a:xfrm>
            <a:off x="323087" y="2493360"/>
            <a:ext cx="7529968" cy="323523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5142" tIns="172114" rIns="215142" bIns="17211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09696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2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77E3AF4C-0B95-4CC2-9AEF-E7CFFF8A2F9F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4630400" cy="822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9D35F07-9C72-45F5-A028-5641348806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3703" y="3307322"/>
            <a:ext cx="5855007" cy="146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Full_Image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AA35186C-ECB0-4E0C-B713-18574AB95FE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3088" y="1427011"/>
            <a:ext cx="14017752" cy="5716067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088" y="347413"/>
            <a:ext cx="14017752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25D63-A1DD-47DB-847A-93B4DF9A2FC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white">
          <a:xfrm>
            <a:off x="323088" y="1427011"/>
            <a:ext cx="7310437" cy="849463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0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285784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and_Image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552479A-5DAD-4873-981C-C65E6B0D3CDB}"/>
              </a:ext>
            </a:extLst>
          </p:cNvPr>
          <p:cNvSpPr/>
          <p:nvPr userDrawn="1"/>
        </p:nvSpPr>
        <p:spPr bwMode="white">
          <a:xfrm>
            <a:off x="5381842" y="7539582"/>
            <a:ext cx="5752323" cy="33809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088" y="347412"/>
            <a:ext cx="6260590" cy="1618547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3AEA6AC-FBE3-42D3-8F8F-4CE26A44427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315200" y="0"/>
            <a:ext cx="7315200" cy="82296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14BFDE4-EF97-4A84-B9A4-E3628474195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23089" y="2432855"/>
            <a:ext cx="6260591" cy="267560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/>
            </a:lvl1pPr>
            <a:lvl2pPr>
              <a:spcAft>
                <a:spcPts val="800"/>
              </a:spcAft>
              <a:defRPr/>
            </a:lvl2pPr>
            <a:lvl3pPr>
              <a:spcAft>
                <a:spcPts val="800"/>
              </a:spcAft>
              <a:defRPr/>
            </a:lvl3pPr>
            <a:lvl4pPr>
              <a:spcAft>
                <a:spcPts val="800"/>
              </a:spcAft>
              <a:defRPr/>
            </a:lvl4pPr>
            <a:lvl5pPr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_Bleed_Image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0BD8948-597D-4B30-8B6E-BDB22A958C0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4630400" cy="82296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05C438C-5785-440F-97CD-7B887B1888D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black">
          <a:xfrm>
            <a:off x="323088" y="1427011"/>
            <a:ext cx="7310437" cy="849463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0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F7D3E0-85A7-4888-9332-9B0C252C20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23088" y="347413"/>
            <a:ext cx="14017752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797660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bed_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0AC034E-E54C-4458-8A41-EB0300702CFF}"/>
              </a:ext>
            </a:extLst>
          </p:cNvPr>
          <p:cNvSpPr/>
          <p:nvPr userDrawn="1"/>
        </p:nvSpPr>
        <p:spPr bwMode="auto">
          <a:xfrm rot="5400000">
            <a:off x="6088380" y="2887980"/>
            <a:ext cx="2453640" cy="2453640"/>
          </a:xfrm>
          <a:custGeom>
            <a:avLst/>
            <a:gdLst>
              <a:gd name="connsiteX0" fmla="*/ 696468 w 2453640"/>
              <a:gd name="connsiteY0" fmla="*/ 1493520 h 2453640"/>
              <a:gd name="connsiteX1" fmla="*/ 1757172 w 2453640"/>
              <a:gd name="connsiteY1" fmla="*/ 1493520 h 2453640"/>
              <a:gd name="connsiteX2" fmla="*/ 1226820 w 2453640"/>
              <a:gd name="connsiteY2" fmla="*/ 701040 h 2453640"/>
              <a:gd name="connsiteX3" fmla="*/ 0 w 2453640"/>
              <a:gd name="connsiteY3" fmla="*/ 1226820 h 2453640"/>
              <a:gd name="connsiteX4" fmla="*/ 1226820 w 2453640"/>
              <a:gd name="connsiteY4" fmla="*/ 0 h 2453640"/>
              <a:gd name="connsiteX5" fmla="*/ 2453640 w 2453640"/>
              <a:gd name="connsiteY5" fmla="*/ 1226820 h 2453640"/>
              <a:gd name="connsiteX6" fmla="*/ 1226820 w 2453640"/>
              <a:gd name="connsiteY6" fmla="*/ 2453640 h 2453640"/>
              <a:gd name="connsiteX7" fmla="*/ 0 w 2453640"/>
              <a:gd name="connsiteY7" fmla="*/ 1226820 h 245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3640" h="2453640">
                <a:moveTo>
                  <a:pt x="696468" y="1493520"/>
                </a:moveTo>
                <a:lnTo>
                  <a:pt x="1757172" y="1493520"/>
                </a:lnTo>
                <a:lnTo>
                  <a:pt x="1226820" y="701040"/>
                </a:lnTo>
                <a:close/>
                <a:moveTo>
                  <a:pt x="0" y="1226820"/>
                </a:moveTo>
                <a:cubicBezTo>
                  <a:pt x="0" y="549266"/>
                  <a:pt x="549266" y="0"/>
                  <a:pt x="1226820" y="0"/>
                </a:cubicBezTo>
                <a:cubicBezTo>
                  <a:pt x="1904374" y="0"/>
                  <a:pt x="2453640" y="549266"/>
                  <a:pt x="2453640" y="1226820"/>
                </a:cubicBezTo>
                <a:cubicBezTo>
                  <a:pt x="2453640" y="1904374"/>
                  <a:pt x="1904374" y="2453640"/>
                  <a:pt x="1226820" y="2453640"/>
                </a:cubicBezTo>
                <a:cubicBezTo>
                  <a:pt x="549266" y="2453640"/>
                  <a:pt x="0" y="1904374"/>
                  <a:pt x="0" y="122682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62EA48BA-8AA5-4D2B-BA49-A7696755D9F4}"/>
              </a:ext>
            </a:extLst>
          </p:cNvPr>
          <p:cNvSpPr>
            <a:spLocks noGrp="1"/>
          </p:cNvSpPr>
          <p:nvPr userDrawn="1">
            <p:ph type="media" sz="quarter" idx="10" hasCustomPrompt="1"/>
          </p:nvPr>
        </p:nvSpPr>
        <p:spPr>
          <a:xfrm>
            <a:off x="0" y="3800868"/>
            <a:ext cx="14630400" cy="627864"/>
          </a:xfrm>
        </p:spPr>
        <p:txBody>
          <a:bodyPr anchor="ctr" anchorCtr="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video</a:t>
            </a:r>
          </a:p>
        </p:txBody>
      </p:sp>
    </p:spTree>
    <p:extLst>
      <p:ext uri="{BB962C8B-B14F-4D97-AF65-F5344CB8AC3E}">
        <p14:creationId xmlns:p14="http://schemas.microsoft.com/office/powerpoint/2010/main" val="265394756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_1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A98025-C544-4CFF-82D6-BCE0602692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0721108-6E69-4056-855D-158EB29E3B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850" y="3444973"/>
            <a:ext cx="12908725" cy="1126462"/>
          </a:xfrm>
          <a:noFill/>
        </p:spPr>
        <p:txBody>
          <a:bodyPr wrap="square" lIns="182880" tIns="146304" rIns="182880" bIns="146304" anchor="t" anchorCtr="0">
            <a:spAutoFit/>
          </a:bodyPr>
          <a:lstStyle>
            <a:lvl1pPr>
              <a:defRPr sz="6000" spc="-11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/>
              <a:t>Section</a:t>
            </a: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5E8654C8-1770-4DF6-8C26-F6FD094A33E9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2020, Amazon Web Services, Inc. or its affiliates. All rights reserved.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CC11C9-747B-4068-A129-98C38D24066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5506A9EF-5A7F-4C45-A661-3EC0CC81BA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49" t="549" r="549" b="549"/>
          <a:stretch/>
        </p:blipFill>
        <p:spPr>
          <a:xfrm>
            <a:off x="1" y="0"/>
            <a:ext cx="14630400" cy="822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DA83261-5476-4C08-8B47-87A7A736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2675" y="3444973"/>
            <a:ext cx="12908725" cy="1126462"/>
          </a:xfrm>
          <a:noFill/>
        </p:spPr>
        <p:txBody>
          <a:bodyPr wrap="square" lIns="182880" tIns="146304" rIns="182880" bIns="146304" anchor="t" anchorCtr="0">
            <a:spAutoFit/>
          </a:bodyPr>
          <a:lstStyle>
            <a:lvl1pPr>
              <a:defRPr sz="6000" spc="-11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F69FC53F-AC46-443F-BDC1-82CA9848CBEE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D3D3D50-83BC-4882-A923-65B99D57A4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43DC05-2168-4ADB-AFA3-E92BEE455F8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21824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ainbow in the background&#10;&#10;Description automatically generated">
            <a:extLst>
              <a:ext uri="{FF2B5EF4-FFF2-40B4-BE49-F238E27FC236}">
                <a16:creationId xmlns:a16="http://schemas.microsoft.com/office/drawing/2014/main" id="{BBB0ADD0-0C6D-4AFD-B2AD-043C3B3911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40" t="640" r="640" b="640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0F7726A5-4725-4B31-B365-B823DDDF52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850" y="3444973"/>
            <a:ext cx="12908725" cy="1126462"/>
          </a:xfrm>
          <a:noFill/>
        </p:spPr>
        <p:txBody>
          <a:bodyPr wrap="square" lIns="182880" tIns="146304" rIns="182880" bIns="146304" anchor="t" anchorCtr="0">
            <a:spAutoFit/>
          </a:bodyPr>
          <a:lstStyle>
            <a:lvl1pPr>
              <a:defRPr sz="6000" spc="-11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84558446-36A0-4819-A665-2B6D8CE8046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3AE7D8DF-9A15-4127-AE8E-F8EF17DD60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78DB53-8BD1-4B05-96AE-E7204A4DF3D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5345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24155" y="1809750"/>
            <a:ext cx="13982395" cy="4665893"/>
          </a:xfrm>
        </p:spPr>
        <p:txBody>
          <a:bodyPr lIns="182880" tIns="146304" rIns="182880" bIns="146304"/>
          <a:lstStyle>
            <a:lvl1pPr>
              <a:spcBef>
                <a:spcPts val="2400"/>
              </a:spcBef>
              <a:defRPr sz="2000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63177-F9B5-41D2-A742-D770E5A384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6" cy="1079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916980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_2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23850" y="1809750"/>
            <a:ext cx="6858000" cy="4942892"/>
          </a:xfrm>
        </p:spPr>
        <p:txBody>
          <a:bodyPr lIns="182880" tIns="146304" rIns="182880" bIns="146304"/>
          <a:lstStyle>
            <a:lvl1pPr>
              <a:spcBef>
                <a:spcPts val="2400"/>
              </a:spcBef>
              <a:defRPr sz="2000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37C8F698-9535-4EA1-A06D-92ABCB324DB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452096" y="1809750"/>
            <a:ext cx="6858000" cy="4942892"/>
          </a:xfrm>
        </p:spPr>
        <p:txBody>
          <a:bodyPr lIns="182880" tIns="146304" rIns="182880" bIns="146304"/>
          <a:lstStyle>
            <a:lvl1pPr>
              <a:spcBef>
                <a:spcPts val="2400"/>
              </a:spcBef>
              <a:defRPr sz="2000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9344D-70CE-4ADD-B92E-329B6F53D9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6" cy="1079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632406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rvey_Remi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A5071A96-7106-4B82-85D5-826F131023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484F0FD-5FCF-4285-AF1C-46A66C34FEA4}"/>
              </a:ext>
            </a:extLst>
          </p:cNvPr>
          <p:cNvSpPr txBox="1"/>
          <p:nvPr userDrawn="1"/>
        </p:nvSpPr>
        <p:spPr bwMode="white">
          <a:xfrm>
            <a:off x="2814726" y="3928082"/>
            <a:ext cx="9000949" cy="17912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sz="5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Please complete the session survey in the mobile app.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B30FC2A-8A88-4BBB-82D2-6C57A331C334}"/>
              </a:ext>
            </a:extLst>
          </p:cNvPr>
          <p:cNvSpPr/>
          <p:nvPr userDrawn="1"/>
        </p:nvSpPr>
        <p:spPr bwMode="auto">
          <a:xfrm>
            <a:off x="6370320" y="1445839"/>
            <a:ext cx="1889760" cy="188976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365760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500" b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!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10FDA27-4322-4C3E-9A09-4971448011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A8F7CC-5189-46C6-945E-BC4699DBAA9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C62229FC-3994-4064-8AD0-9F75021275FC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26051549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One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1E9E02-9E6B-439B-AC7A-F532507D56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597671E-0E52-49EB-9EDA-4A61696D25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088" y="2891654"/>
            <a:ext cx="10462197" cy="1850571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6B07F55-9734-4F2D-AF1E-28F0D53899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913752"/>
            <a:ext cx="10458448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76A594D-095C-4919-88A2-D3E868BF16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2032958"/>
            <a:ext cx="10462197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F4A5ED0B-2348-45FE-AA21-8C4C975D4C3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5770BF54-E3D8-4402-9F9B-DAEE94A521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AAA59B-A533-4C18-9453-F5AFB683AEA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67DB87B-3082-4AFC-9402-4B8FD09F93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23850" y="5367640"/>
            <a:ext cx="10458448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1368165240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bject&#10;&#10;Description automatically generated">
            <a:extLst>
              <a:ext uri="{FF2B5EF4-FFF2-40B4-BE49-F238E27FC236}">
                <a16:creationId xmlns:a16="http://schemas.microsoft.com/office/drawing/2014/main" id="{F5B14970-C2E8-4A37-BFB0-515DE45B71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4630400" cy="8229601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40F0A962-F39A-4F7C-AFB8-1D55B110FA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850" y="2225992"/>
            <a:ext cx="10001250" cy="3203258"/>
          </a:xfrm>
        </p:spPr>
        <p:txBody>
          <a:bodyPr lIns="182880" tIns="146304" rIns="182880" bIns="146304"/>
          <a:lstStyle>
            <a:lvl1pPr marL="171450" indent="-171450"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“Lorem ipsum dolor sit </a:t>
            </a:r>
            <a:r>
              <a:rPr lang="en-US" dirty="0" err="1"/>
              <a:t>amet</a:t>
            </a:r>
            <a:r>
              <a:rPr lang="en-US" dirty="0"/>
              <a:t>, </a:t>
            </a:r>
            <a:r>
              <a:rPr lang="en-US" dirty="0" err="1"/>
              <a:t>consectetuer</a:t>
            </a:r>
            <a:r>
              <a:rPr lang="en-US" dirty="0"/>
              <a:t> adipiscing </a:t>
            </a:r>
            <a:r>
              <a:rPr lang="en-US" dirty="0" err="1"/>
              <a:t>elit</a:t>
            </a:r>
            <a:r>
              <a:rPr lang="en-US" dirty="0"/>
              <a:t>. Maecenas 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‚ </a:t>
            </a:r>
            <a:r>
              <a:rPr lang="en-US" dirty="0" err="1"/>
              <a:t>massa</a:t>
            </a:r>
            <a:r>
              <a:rPr lang="en-US" dirty="0"/>
              <a:t>.” 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26FA47B6-AF7F-4583-B619-AA67D7C65CD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4123372" y="5640645"/>
            <a:ext cx="6201728" cy="562035"/>
          </a:xfrm>
        </p:spPr>
        <p:txBody>
          <a:bodyPr lIns="182880" tIns="146304" rIns="182880" bIns="146304"/>
          <a:lstStyle>
            <a:lvl1pPr marL="228600" indent="0" algn="r">
              <a:buNone/>
              <a:defRPr sz="2800" b="1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40338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2pPr>
            <a:lvl3pPr marL="67231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3pPr>
            <a:lvl4pPr marL="94123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4pPr>
            <a:lvl5pPr marL="121016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dirty="0"/>
              <a:t>Quotation Author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83199C5-2735-42A4-BE14-F826AB642B3E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2DB318C-E278-4A7B-94FC-23D45A4EC81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9451B9-5BE3-4A0F-AA8D-62F8E5F49A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78CCF1D-C382-4338-9CBC-EE540D3CAB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white">
          <a:xfrm>
            <a:off x="4123372" y="6202680"/>
            <a:ext cx="6201728" cy="683264"/>
          </a:xfrm>
        </p:spPr>
        <p:txBody>
          <a:bodyPr lIns="182880" tIns="146304" rIns="182880" bIns="146304"/>
          <a:lstStyle>
            <a:lvl1pPr marL="228600" indent="0" algn="r">
              <a:buNone/>
              <a:defRPr sz="2800" b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40338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2pPr>
            <a:lvl3pPr marL="67231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3pPr>
            <a:lvl4pPr marL="94123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4pPr>
            <a:lvl5pPr marL="121016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63635274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_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080608-56C9-4EDC-96A7-AD16C89CE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AAD6B90-3239-487B-90E2-DA3FBBFC9D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235192"/>
            <a:ext cx="6130439" cy="534928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8B4B94-EB11-421A-9F05-9547D4AD928A}"/>
              </a:ext>
            </a:extLst>
          </p:cNvPr>
          <p:cNvSpPr txBox="1"/>
          <p:nvPr userDrawn="1"/>
        </p:nvSpPr>
        <p:spPr bwMode="white">
          <a:xfrm>
            <a:off x="323086" y="2209619"/>
            <a:ext cx="11975593" cy="1905181"/>
          </a:xfrm>
          <a:prstGeom prst="rect">
            <a:avLst/>
          </a:prstGeom>
          <a:noFill/>
        </p:spPr>
        <p:txBody>
          <a:bodyPr vert="horz" wrap="square" lIns="182880" tIns="91440" rIns="146304" bIns="91440" rtlCol="0" anchor="t" anchorCtr="0">
            <a:noAutofit/>
          </a:bodyPr>
          <a:lstStyle>
            <a:lvl1pPr defTabSz="1097278">
              <a:lnSpc>
                <a:spcPct val="90000"/>
              </a:lnSpc>
              <a:spcBef>
                <a:spcPct val="0"/>
              </a:spcBef>
              <a:buNone/>
              <a:defRPr lang="en-US" sz="6600" b="0" cap="none" spc="-118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lvl="0"/>
            <a:r>
              <a:rPr lang="en-US" sz="11500">
                <a:solidFill>
                  <a:schemeClr val="tx1"/>
                </a:solidFill>
              </a:rPr>
              <a:t>Thank you!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6FD7AE97-D5ED-4255-8514-5D5D8D9AA7C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91AA3FF-AB9F-47F3-AFB2-F9CADB0930F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A72327-9D6E-4E5B-9A0B-90FF1C6BE5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AF418EF-2579-444C-81E0-00BA1D3B84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850" y="4783841"/>
            <a:ext cx="6130439" cy="534928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2210534014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F8384DB2-857D-4745-B0D3-927D3A23F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457200"/>
            <a:ext cx="13167360" cy="10982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4D0DC7-B8A6-4474-B095-9DBF2E284E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1520" y="1615440"/>
            <a:ext cx="13167360" cy="21544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27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wo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DD688C-88E4-4590-BAD4-3ADA849AE5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7F95915-D1D2-4E88-9B8E-D63E3E42A5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088" y="2891654"/>
            <a:ext cx="10462197" cy="1850571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31A1531-8FBF-445F-8866-846D214448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2032958"/>
            <a:ext cx="10462197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21" name="TextBox 3">
            <a:extLst>
              <a:ext uri="{FF2B5EF4-FFF2-40B4-BE49-F238E27FC236}">
                <a16:creationId xmlns:a16="http://schemas.microsoft.com/office/drawing/2014/main" id="{134845F9-9F61-4A66-AC78-EA6708F9BAF3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2020, Amazon Web Services, Inc. or its affiliates. All rights reserved.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B4F4AF-B9F9-44DD-8032-C8F97415FD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9944C5C-0686-423C-AD25-BDC211CB61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913752"/>
            <a:ext cx="5010150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1E431EA-AF81-4444-BF12-AC455A98DD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23850" y="5367640"/>
            <a:ext cx="5010150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409E060-A600-4FC6-8319-7550123509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5775134" y="4913752"/>
            <a:ext cx="5010150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78EC8F1-696E-487F-80BF-317E4A5538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5775134" y="5367640"/>
            <a:ext cx="5010150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209176542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hree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67775C9-5EB2-4F23-84E6-8B2B579F2A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6A83D118-E0F2-497E-B52C-9187339527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088" y="2891654"/>
            <a:ext cx="10462197" cy="1850571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0D86F0A-47BB-48E2-BD11-D7549B2A2A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2032958"/>
            <a:ext cx="10462197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A532137D-F2FC-4AAE-87B0-5A504846A0E9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389C2339-1AD9-4FCC-94EF-1721C1E983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488E0C-BB7C-4C21-A837-E415B0ED2D0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0DC3C4F5-C09E-4675-A9E8-8B1927AEA1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913752"/>
            <a:ext cx="4302125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05ED587-3950-498B-8809-350E99ECF2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23850" y="5367640"/>
            <a:ext cx="4302125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9FCC8BDD-C466-4DE7-88BA-E166D630D42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4871787" y="4913752"/>
            <a:ext cx="4302125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1A5DCF4-0C78-4BC8-A8E1-5E731743E4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4871787" y="5367640"/>
            <a:ext cx="4302125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6F8A7F9C-EC28-40EB-9462-DA12BA09DF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white">
          <a:xfrm>
            <a:off x="9419724" y="4913752"/>
            <a:ext cx="4302125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3DBA0CC-DEF5-4A1B-A37B-E5853591B07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white">
          <a:xfrm>
            <a:off x="9419724" y="5367640"/>
            <a:ext cx="4302125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378040594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2827" cy="1079598"/>
          </a:xfrm>
        </p:spPr>
        <p:txBody>
          <a:bodyPr lIns="182880" tIns="146304" rIns="182880" bIns="146304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4777504"/>
      </p:ext>
    </p:extLst>
  </p:cSld>
  <p:clrMapOvr>
    <a:masterClrMapping/>
  </p:clrMapOvr>
  <p:transition>
    <p:fade/>
  </p:transition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Content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2827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3850" y="1427015"/>
            <a:ext cx="13982827" cy="267560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/>
            </a:lvl1pPr>
            <a:lvl2pPr>
              <a:spcAft>
                <a:spcPts val="800"/>
              </a:spcAft>
              <a:defRPr/>
            </a:lvl2pPr>
            <a:lvl3pPr>
              <a:spcAft>
                <a:spcPts val="800"/>
              </a:spcAft>
              <a:defRPr/>
            </a:lvl3pPr>
            <a:lvl4pPr>
              <a:spcAft>
                <a:spcPts val="800"/>
              </a:spcAft>
              <a:defRPr/>
            </a:lvl4pPr>
            <a:lvl5pPr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661400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Bulleted_Content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3046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3850" y="1427015"/>
            <a:ext cx="13983046" cy="267560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457200" indent="-457200">
              <a:spcAft>
                <a:spcPts val="800"/>
              </a:spcAft>
              <a:buFont typeface="Arial" panose="020B0604020202020204" pitchFamily="34" charset="0"/>
              <a:buChar char="•"/>
              <a:defRPr/>
            </a:lvl1pPr>
            <a:lvl2pPr marL="746288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2pPr>
            <a:lvl3pPr marL="1015213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3pPr>
            <a:lvl4pPr marL="1284138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4pPr>
            <a:lvl5pPr marL="1553063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35230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5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 lang="en-US" dirty="0"/>
            </a:lvl1pPr>
            <a:lvl2pPr>
              <a:spcAft>
                <a:spcPts val="800"/>
              </a:spcAft>
              <a:defRPr lang="en-US" dirty="0"/>
            </a:lvl2pPr>
            <a:lvl3pPr>
              <a:spcAft>
                <a:spcPts val="800"/>
              </a:spcAft>
              <a:defRPr lang="en-US" dirty="0"/>
            </a:lvl3pPr>
            <a:lvl4pPr>
              <a:spcAft>
                <a:spcPts val="800"/>
              </a:spcAft>
              <a:defRPr lang="en-US" dirty="0"/>
            </a:lvl4pPr>
            <a:lvl5pPr>
              <a:spcAft>
                <a:spcPts val="800"/>
              </a:spcAft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452095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 lang="en-US" dirty="0"/>
            </a:lvl1pPr>
            <a:lvl2pPr>
              <a:spcAft>
                <a:spcPts val="800"/>
              </a:spcAft>
              <a:defRPr lang="en-US" dirty="0"/>
            </a:lvl2pPr>
            <a:lvl3pPr>
              <a:spcAft>
                <a:spcPts val="800"/>
              </a:spcAft>
              <a:defRPr lang="en-US" dirty="0"/>
            </a:lvl3pPr>
            <a:lvl4pPr>
              <a:spcAft>
                <a:spcPts val="800"/>
              </a:spcAft>
              <a:defRPr lang="en-US" dirty="0"/>
            </a:lvl4pPr>
            <a:lvl5pPr>
              <a:spcAft>
                <a:spcPts val="800"/>
              </a:spcAft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26291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Bulleted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6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 marL="457200" indent="-4572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1pPr>
            <a:lvl2pPr marL="74628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2pPr>
            <a:lvl3pPr marL="101521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3pPr>
            <a:lvl4pPr marL="128413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4pPr>
            <a:lvl5pPr marL="155306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452096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 marL="457200" indent="-4572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1pPr>
            <a:lvl2pPr marL="74628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2pPr>
            <a:lvl3pPr marL="101521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3pPr>
            <a:lvl4pPr marL="128413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4pPr>
            <a:lvl5pPr marL="155306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411005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088" y="347413"/>
            <a:ext cx="13987008" cy="1079598"/>
          </a:xfrm>
          <a:prstGeom prst="rect">
            <a:avLst/>
          </a:prstGeom>
        </p:spPr>
        <p:txBody>
          <a:bodyPr vert="horz" wrap="square" lIns="182880" tIns="146304" rIns="182880" bIns="146304" rtlCol="0" anchor="t"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23089" y="1427015"/>
            <a:ext cx="13984225" cy="2265236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9" r:id="rId1"/>
    <p:sldLayoutId id="2147484266" r:id="rId2"/>
    <p:sldLayoutId id="2147484360" r:id="rId3"/>
    <p:sldLayoutId id="2147484361" r:id="rId4"/>
    <p:sldLayoutId id="2147484337" r:id="rId5"/>
    <p:sldLayoutId id="2147484372" r:id="rId6"/>
    <p:sldLayoutId id="2147484440" r:id="rId7"/>
    <p:sldLayoutId id="2147484359" r:id="rId8"/>
    <p:sldLayoutId id="2147484441" r:id="rId9"/>
    <p:sldLayoutId id="2147484369" r:id="rId10"/>
    <p:sldLayoutId id="2147484295" r:id="rId11"/>
    <p:sldLayoutId id="2147484370" r:id="rId12"/>
    <p:sldLayoutId id="2147484371" r:id="rId13"/>
    <p:sldLayoutId id="2147484249" r:id="rId14"/>
    <p:sldLayoutId id="2147484347" r:id="rId15"/>
    <p:sldLayoutId id="2147484364" r:id="rId16"/>
    <p:sldLayoutId id="2147484338" r:id="rId17"/>
    <p:sldLayoutId id="2147484437" r:id="rId18"/>
    <p:sldLayoutId id="2147484442" r:id="rId19"/>
    <p:sldLayoutId id="2147484309" r:id="rId20"/>
    <p:sldLayoutId id="2147484373" r:id="rId21"/>
    <p:sldLayoutId id="2147484443" r:id="rId22"/>
  </p:sldLayoutIdLst>
  <p:transition>
    <p:fade/>
  </p:transition>
  <p:hf hdr="0" dt="0"/>
  <p:txStyles>
    <p:titleStyle>
      <a:lvl1pPr algn="l" defTabSz="1097278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20" baseline="0" dirty="0">
          <a:ln w="3175">
            <a:noFill/>
          </a:ln>
          <a:solidFill>
            <a:schemeClr val="tx2"/>
          </a:solidFill>
          <a:effectLst/>
          <a:latin typeface="Amazon Ember Light" panose="020B0403020204020204" pitchFamily="34" charset="0"/>
          <a:ea typeface="Amazon Ember Light" panose="020B0403020204020204" pitchFamily="34" charset="0"/>
          <a:cs typeface="Amazon Ember Light" panose="020B0403020204020204" pitchFamily="34" charset="0"/>
        </a:defRPr>
      </a:lvl1pPr>
    </p:titleStyle>
    <p:bodyStyle>
      <a:lvl1pPr marL="0" marR="0" indent="0" algn="l" defTabSz="109727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None/>
        <a:tabLst/>
        <a:defRPr sz="3200" b="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1pPr>
      <a:lvl2pPr marL="403388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4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2pPr>
      <a:lvl3pPr marL="672313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4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3pPr>
      <a:lvl4pPr marL="941238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0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4pPr>
      <a:lvl5pPr marL="1210163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0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5pPr>
      <a:lvl6pPr marL="3017513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6pPr>
      <a:lvl7pPr marL="3566153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7pPr>
      <a:lvl8pPr marL="4114792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8pPr>
      <a:lvl9pPr marL="4663432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1pPr>
      <a:lvl2pPr marL="548639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2pPr>
      <a:lvl3pPr marL="1097278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3pPr>
      <a:lvl4pPr marL="1645917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4pPr>
      <a:lvl5pPr marL="2194555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5pPr>
      <a:lvl6pPr marL="2743195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6pPr>
      <a:lvl7pPr marL="3291833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7pPr>
      <a:lvl8pPr marL="3840472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8pPr>
      <a:lvl9pPr marL="4389112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0" userDrawn="1">
          <p15:clr>
            <a:srgbClr val="5ACBF0"/>
          </p15:clr>
        </p15:guide>
        <p15:guide id="2" pos="204" userDrawn="1">
          <p15:clr>
            <a:srgbClr val="5ACBF0"/>
          </p15:clr>
        </p15:guide>
        <p15:guide id="3" pos="881" userDrawn="1">
          <p15:clr>
            <a:srgbClr val="5ACBF0"/>
          </p15:clr>
        </p15:guide>
        <p15:guide id="4" pos="1559" userDrawn="1">
          <p15:clr>
            <a:srgbClr val="5ACBF0"/>
          </p15:clr>
        </p15:guide>
        <p15:guide id="5" pos="2236" userDrawn="1">
          <p15:clr>
            <a:srgbClr val="5ACBF0"/>
          </p15:clr>
        </p15:guide>
        <p15:guide id="6" pos="2914" userDrawn="1">
          <p15:clr>
            <a:srgbClr val="5ACBF0"/>
          </p15:clr>
        </p15:guide>
        <p15:guide id="7" pos="3592" userDrawn="1">
          <p15:clr>
            <a:srgbClr val="5ACBF0"/>
          </p15:clr>
        </p15:guide>
        <p15:guide id="8" pos="4269" userDrawn="1">
          <p15:clr>
            <a:srgbClr val="5ACBF0"/>
          </p15:clr>
        </p15:guide>
        <p15:guide id="9" pos="4944" userDrawn="1">
          <p15:clr>
            <a:srgbClr val="5ACBF0"/>
          </p15:clr>
        </p15:guide>
        <p15:guide id="10" pos="5624" userDrawn="1">
          <p15:clr>
            <a:srgbClr val="5ACBF0"/>
          </p15:clr>
        </p15:guide>
        <p15:guide id="11" pos="6302" userDrawn="1">
          <p15:clr>
            <a:srgbClr val="5ACBF0"/>
          </p15:clr>
        </p15:guide>
        <p15:guide id="12" pos="6980" userDrawn="1">
          <p15:clr>
            <a:srgbClr val="5ACBF0"/>
          </p15:clr>
        </p15:guide>
        <p15:guide id="13" pos="7657" userDrawn="1">
          <p15:clr>
            <a:srgbClr val="5ACBF0"/>
          </p15:clr>
        </p15:guide>
        <p15:guide id="14" pos="8335" userDrawn="1">
          <p15:clr>
            <a:srgbClr val="5ACBF0"/>
          </p15:clr>
        </p15:guide>
        <p15:guide id="15" pos="9012" userDrawn="1">
          <p15:clr>
            <a:srgbClr val="5ACBF0"/>
          </p15:clr>
        </p15:guide>
        <p15:guide id="16" pos="339" userDrawn="1">
          <p15:clr>
            <a:srgbClr val="C35EA4"/>
          </p15:clr>
        </p15:guide>
        <p15:guide id="17" pos="8877" userDrawn="1">
          <p15:clr>
            <a:srgbClr val="C35EA4"/>
          </p15:clr>
        </p15:guide>
        <p15:guide id="18" orient="horz" pos="912" userDrawn="1">
          <p15:clr>
            <a:srgbClr val="5ACBF0"/>
          </p15:clr>
        </p15:guide>
        <p15:guide id="19" orient="horz" pos="1575" userDrawn="1">
          <p15:clr>
            <a:srgbClr val="5ACBF0"/>
          </p15:clr>
        </p15:guide>
        <p15:guide id="20" orient="horz" pos="2253" userDrawn="1">
          <p15:clr>
            <a:srgbClr val="5ACBF0"/>
          </p15:clr>
        </p15:guide>
        <p15:guide id="21" orient="horz" pos="2931" userDrawn="1">
          <p15:clr>
            <a:srgbClr val="5ACBF0"/>
          </p15:clr>
        </p15:guide>
        <p15:guide id="22" orient="horz" pos="3609" userDrawn="1">
          <p15:clr>
            <a:srgbClr val="5ACBF0"/>
          </p15:clr>
        </p15:guide>
        <p15:guide id="23" orient="horz" pos="4286" userDrawn="1">
          <p15:clr>
            <a:srgbClr val="5ACBF0"/>
          </p15:clr>
        </p15:guide>
        <p15:guide id="24" orient="horz" pos="4964" userDrawn="1">
          <p15:clr>
            <a:srgbClr val="5ACBF0"/>
          </p15:clr>
        </p15:guide>
        <p15:guide id="25" orient="horz" pos="355" userDrawn="1">
          <p15:clr>
            <a:srgbClr val="C35EA4"/>
          </p15:clr>
        </p15:guide>
        <p15:guide id="26" orient="horz" pos="4829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autogluon.mxnet.io/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lab.com/juliensimon/dlnotebooks/-/tree/master/autogluon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ws/sagemaker-python-sdk" TargetMode="External"/><Relationship Id="rId7" Type="http://schemas.openxmlformats.org/officeDocument/2006/relationships/hyperlink" Target="https://youtube.com/juliensimonfr" TargetMode="External"/><Relationship Id="rId2" Type="http://schemas.openxmlformats.org/officeDocument/2006/relationships/hyperlink" Target="https://aws.amazon.com/sagemaker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lab.com/juliensimon/dlnotebooks" TargetMode="External"/><Relationship Id="rId5" Type="http://schemas.openxmlformats.org/officeDocument/2006/relationships/hyperlink" Target="http://mxnet.io/" TargetMode="External"/><Relationship Id="rId4" Type="http://schemas.openxmlformats.org/officeDocument/2006/relationships/hyperlink" Target="https://github.com/awslabs/amazon-sagemaker-exampl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3088" y="2891654"/>
            <a:ext cx="13850112" cy="1850571"/>
          </a:xfrm>
        </p:spPr>
        <p:txBody>
          <a:bodyPr/>
          <a:lstStyle/>
          <a:p>
            <a:r>
              <a:rPr lang="en-US" dirty="0"/>
              <a:t>Building machine learning models automatically</a:t>
            </a:r>
            <a:endParaRPr lang="en-US" dirty="0">
              <a:latin typeface="+mn-lt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Julien Simon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5079C9D-DFB0-4B73-A9A3-7E8F640DFA8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3849" y="5367640"/>
            <a:ext cx="6658841" cy="973002"/>
          </a:xfrm>
        </p:spPr>
        <p:txBody>
          <a:bodyPr/>
          <a:lstStyle/>
          <a:p>
            <a:r>
              <a:rPr lang="en-US" dirty="0"/>
              <a:t>Global AI/ML Evangelist, AWS</a:t>
            </a:r>
          </a:p>
          <a:p>
            <a:r>
              <a:rPr lang="en-US" dirty="0"/>
              <a:t>@</a:t>
            </a:r>
            <a:r>
              <a:rPr lang="en-US" dirty="0" err="1"/>
              <a:t>julsimon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57806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2CBAE-C278-144F-9C09-6BF2F68DD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AutoML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AutoGluon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2411675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7C6AA3-849E-4549-B75B-4FE733E48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Apache MXNet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7ADB7D-A727-E544-A06A-CEC48DD2B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089" y="1427015"/>
            <a:ext cx="13984225" cy="63360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Open source software library for Deep Learning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j-lt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Natively implemented in C++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j-lt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Built-in support for many network architectures: FC, CNN, LSTM, etc.</a:t>
            </a:r>
          </a:p>
          <a:p>
            <a:endParaRPr lang="en-US" dirty="0">
              <a:latin typeface="+mj-lt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Symbolic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API: Python, Scala, Clojure, R, Julia, Perl, Java (inference only)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j-lt"/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Imperative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API: </a:t>
            </a:r>
            <a:r>
              <a:rPr lang="en-US" dirty="0">
                <a:solidFill>
                  <a:schemeClr val="accent5"/>
                </a:solidFill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Gluon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(Python), with computer vision, natural </a:t>
            </a:r>
            <a:b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</a:b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language processing, and time series toolkits</a:t>
            </a:r>
          </a:p>
        </p:txBody>
      </p:sp>
      <p:pic>
        <p:nvPicPr>
          <p:cNvPr id="1026" name="Picture 2" descr="https://raw.githubusercontent.com/dmlc/web-data/master/mxnet/image/mxnet_logo.png">
            <a:extLst>
              <a:ext uri="{FF2B5EF4-FFF2-40B4-BE49-F238E27FC236}">
                <a16:creationId xmlns:a16="http://schemas.microsoft.com/office/drawing/2014/main" id="{D783F13A-21E4-A24F-B4FC-5A8835F64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665527" y="347409"/>
            <a:ext cx="2641787" cy="90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28003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7C6AA3-849E-4549-B75B-4FE733E48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j-lt"/>
              </a:rPr>
              <a:t>AutoGluon</a:t>
            </a:r>
            <a:br>
              <a:rPr lang="en-US" dirty="0">
                <a:latin typeface="+mj-lt"/>
              </a:rPr>
            </a:br>
            <a:r>
              <a:rPr lang="en-US" sz="2000" dirty="0">
                <a:latin typeface="+mj-lt"/>
                <a:hlinkClick r:id="rId2"/>
              </a:rPr>
              <a:t>https://autogluon.mxnet.io/</a:t>
            </a:r>
            <a:r>
              <a:rPr lang="en-US" sz="2000" dirty="0">
                <a:latin typeface="+mj-lt"/>
              </a:rPr>
              <a:t>  </a:t>
            </a:r>
            <a:endParaRPr lang="en-US" dirty="0">
              <a:latin typeface="+mj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7ADB7D-A727-E544-A06A-CEC48DD2B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089" y="1954923"/>
            <a:ext cx="13984225" cy="54958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Open source </a:t>
            </a:r>
            <a:r>
              <a:rPr lang="en-US" dirty="0" err="1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AutoML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toolkit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Tabular data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: regression, classification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LightGBM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, </a:t>
            </a:r>
            <a:r>
              <a:rPr lang="en-US" dirty="0" err="1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CatBoost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, Random Forests, Extra Trees, KNN, linear regression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Text data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: classification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Transfer learning based on Gluon NLP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Image data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: classification, object detection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Transfer learning based on Gluon CV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Built-in </a:t>
            </a:r>
            <a:r>
              <a:rPr lang="en-US" dirty="0">
                <a:solidFill>
                  <a:schemeClr val="accent5"/>
                </a:solidFill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hyperparameter optimization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 Built-in </a:t>
            </a:r>
            <a:r>
              <a:rPr lang="en-US" dirty="0">
                <a:solidFill>
                  <a:schemeClr val="accent5"/>
                </a:solidFill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ensemble prediction </a:t>
            </a:r>
            <a:r>
              <a:rPr lang="en-US" dirty="0">
                <a:latin typeface="+mj-lt"/>
                <a:ea typeface="Amazon Ember Light" panose="020B0403020204020204" pitchFamily="34" charset="0"/>
                <a:cs typeface="Amazon Ember Light" panose="020B0403020204020204" pitchFamily="34" charset="0"/>
              </a:rPr>
              <a:t>(bagging &amp; stacking)</a:t>
            </a:r>
          </a:p>
        </p:txBody>
      </p:sp>
      <p:pic>
        <p:nvPicPr>
          <p:cNvPr id="1026" name="Picture 2" descr="https://raw.githubusercontent.com/dmlc/web-data/master/mxnet/image/mxnet_logo.png">
            <a:extLst>
              <a:ext uri="{FF2B5EF4-FFF2-40B4-BE49-F238E27FC236}">
                <a16:creationId xmlns:a16="http://schemas.microsoft.com/office/drawing/2014/main" id="{D783F13A-21E4-A24F-B4FC-5A8835F64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665527" y="347409"/>
            <a:ext cx="2641787" cy="90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8068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ABC21483-F773-CC47-8C27-DFF6F5A3FAE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4155" y="1809750"/>
            <a:ext cx="13982395" cy="3237809"/>
          </a:xfrm>
        </p:spPr>
        <p:txBody>
          <a:bodyPr/>
          <a:lstStyle/>
          <a:p>
            <a:r>
              <a:rPr lang="fr-FR" sz="2800" dirty="0" err="1"/>
              <a:t>from</a:t>
            </a:r>
            <a:r>
              <a:rPr lang="fr-FR" sz="2800" dirty="0"/>
              <a:t> </a:t>
            </a:r>
            <a:r>
              <a:rPr lang="fr-FR" sz="2800" dirty="0" err="1"/>
              <a:t>autogluon</a:t>
            </a:r>
            <a:r>
              <a:rPr lang="fr-FR" sz="2800" dirty="0"/>
              <a:t> import </a:t>
            </a:r>
            <a:r>
              <a:rPr lang="fr-FR" sz="2800" dirty="0" err="1"/>
              <a:t>TabularPrediction</a:t>
            </a:r>
            <a:r>
              <a:rPr lang="fr-FR" sz="2800" dirty="0"/>
              <a:t> as </a:t>
            </a:r>
            <a:r>
              <a:rPr lang="fr-FR" sz="2800" dirty="0" err="1"/>
              <a:t>task</a:t>
            </a:r>
            <a:endParaRPr lang="fr-FR" sz="2800" dirty="0"/>
          </a:p>
          <a:p>
            <a:r>
              <a:rPr lang="fr-FR" sz="2800" dirty="0" err="1"/>
              <a:t>predictor</a:t>
            </a:r>
            <a:r>
              <a:rPr lang="fr-FR" sz="2800" dirty="0"/>
              <a:t> = </a:t>
            </a:r>
            <a:r>
              <a:rPr lang="fr-FR" sz="2800" dirty="0" err="1"/>
              <a:t>task.fit</a:t>
            </a:r>
            <a:r>
              <a:rPr lang="fr-FR" sz="2800" dirty="0"/>
              <a:t>(</a:t>
            </a:r>
            <a:r>
              <a:rPr lang="fr-FR" sz="2800" dirty="0" err="1"/>
              <a:t>train_data</a:t>
            </a:r>
            <a:r>
              <a:rPr lang="fr-FR" sz="2800" dirty="0"/>
              <a:t>=</a:t>
            </a:r>
            <a:r>
              <a:rPr lang="fr-FR" sz="2800" dirty="0" err="1"/>
              <a:t>task.Dataset</a:t>
            </a:r>
            <a:r>
              <a:rPr lang="fr-FR" sz="2800" dirty="0"/>
              <a:t>(</a:t>
            </a:r>
            <a:br>
              <a:rPr lang="fr-FR" sz="2800" dirty="0"/>
            </a:br>
            <a:r>
              <a:rPr lang="fr-FR" sz="2800" dirty="0"/>
              <a:t>            </a:t>
            </a:r>
            <a:r>
              <a:rPr lang="fr-FR" sz="2800" dirty="0" err="1"/>
              <a:t>file_path</a:t>
            </a:r>
            <a:r>
              <a:rPr lang="fr-FR" sz="2800" dirty="0"/>
              <a:t>=</a:t>
            </a:r>
            <a:r>
              <a:rPr lang="fr-FR" sz="2800" dirty="0" err="1"/>
              <a:t>TRAIN_DATA.csv</a:t>
            </a:r>
            <a:r>
              <a:rPr lang="fr-FR" sz="2800" dirty="0"/>
              <a:t>),</a:t>
            </a:r>
            <a:br>
              <a:rPr lang="fr-FR" sz="2800" dirty="0"/>
            </a:br>
            <a:r>
              <a:rPr lang="fr-FR" sz="2800" dirty="0"/>
              <a:t>            label=COLUMN_NAME)</a:t>
            </a:r>
          </a:p>
          <a:p>
            <a:r>
              <a:rPr lang="fr-FR" sz="2800" dirty="0" err="1"/>
              <a:t>predictions</a:t>
            </a:r>
            <a:r>
              <a:rPr lang="fr-FR" sz="2800" dirty="0"/>
              <a:t> = </a:t>
            </a:r>
            <a:r>
              <a:rPr lang="fr-FR" sz="2800" dirty="0" err="1"/>
              <a:t>predictor.predict</a:t>
            </a:r>
            <a:r>
              <a:rPr lang="fr-FR" sz="2800" dirty="0"/>
              <a:t>(</a:t>
            </a:r>
            <a:br>
              <a:rPr lang="fr-FR" sz="2800" dirty="0"/>
            </a:br>
            <a:r>
              <a:rPr lang="fr-FR" sz="2800" dirty="0"/>
              <a:t>              </a:t>
            </a:r>
            <a:r>
              <a:rPr lang="fr-FR" sz="2800" dirty="0" err="1"/>
              <a:t>task.Dataset</a:t>
            </a:r>
            <a:r>
              <a:rPr lang="fr-FR" sz="2800" dirty="0"/>
              <a:t>(</a:t>
            </a:r>
            <a:r>
              <a:rPr lang="fr-FR" sz="2800" dirty="0" err="1"/>
              <a:t>file_path</a:t>
            </a:r>
            <a:r>
              <a:rPr lang="fr-FR" sz="2800" dirty="0"/>
              <a:t>=</a:t>
            </a:r>
            <a:r>
              <a:rPr lang="fr-FR" sz="2800" dirty="0" err="1"/>
              <a:t>TEST_DATA.csv</a:t>
            </a:r>
            <a:r>
              <a:rPr lang="fr-FR" sz="2800" dirty="0"/>
              <a:t>))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67BEC2E1-A8EF-A845-89F8-B60C227CF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AutoML</a:t>
            </a:r>
            <a:r>
              <a:rPr lang="fr-FR" dirty="0"/>
              <a:t> on </a:t>
            </a:r>
            <a:r>
              <a:rPr lang="fr-FR" dirty="0" err="1"/>
              <a:t>tabular</a:t>
            </a:r>
            <a:r>
              <a:rPr lang="fr-FR" dirty="0"/>
              <a:t> data in 3 </a:t>
            </a:r>
            <a:r>
              <a:rPr lang="fr-FR" dirty="0" err="1"/>
              <a:t>lines</a:t>
            </a:r>
            <a:r>
              <a:rPr lang="fr-FR" dirty="0"/>
              <a:t> of code</a:t>
            </a:r>
          </a:p>
        </p:txBody>
      </p:sp>
    </p:spTree>
    <p:extLst>
      <p:ext uri="{BB962C8B-B14F-4D97-AF65-F5344CB8AC3E}">
        <p14:creationId xmlns:p14="http://schemas.microsoft.com/office/powerpoint/2010/main" val="72718722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785815-3843-BA40-9419-6000480A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12CCA3-762A-D74D-A288-41D90009E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4903907"/>
          </a:xfrm>
        </p:spPr>
        <p:txBody>
          <a:bodyPr/>
          <a:lstStyle/>
          <a:p>
            <a:pPr algn="ctr"/>
            <a:endParaRPr lang="fr-FR" sz="4400" dirty="0"/>
          </a:p>
          <a:p>
            <a:pPr algn="ctr"/>
            <a:endParaRPr lang="fr-FR" sz="4400" dirty="0"/>
          </a:p>
          <a:p>
            <a:pPr algn="ctr"/>
            <a:r>
              <a:rPr lang="fr-FR" sz="4400" dirty="0" err="1"/>
              <a:t>Demo</a:t>
            </a:r>
            <a:r>
              <a:rPr lang="fr-FR" sz="4400" dirty="0"/>
              <a:t>: </a:t>
            </a:r>
            <a:r>
              <a:rPr lang="fr-FR" sz="4400" dirty="0" err="1"/>
              <a:t>AutoGluon</a:t>
            </a:r>
            <a:r>
              <a:rPr lang="fr-FR" sz="4400" dirty="0"/>
              <a:t> on the Boston </a:t>
            </a:r>
            <a:r>
              <a:rPr lang="fr-FR" sz="4400" dirty="0" err="1"/>
              <a:t>Housing</a:t>
            </a:r>
            <a:r>
              <a:rPr lang="fr-FR" sz="4400" dirty="0"/>
              <a:t> </a:t>
            </a:r>
            <a:r>
              <a:rPr lang="fr-FR" sz="4400" dirty="0" err="1"/>
              <a:t>Dataset</a:t>
            </a:r>
            <a:endParaRPr lang="fr-FR" sz="4400" dirty="0"/>
          </a:p>
          <a:p>
            <a:pPr algn="ctr"/>
            <a:endParaRPr lang="fr-FR" sz="4400" dirty="0"/>
          </a:p>
          <a:p>
            <a:pPr algn="ctr"/>
            <a:r>
              <a:rPr lang="fr-FR" sz="4400" dirty="0">
                <a:hlinkClick r:id="rId2"/>
              </a:rPr>
              <a:t>https://gitlab.com/juliensimon/dlnotebooks/-/tree/master/autogluon</a:t>
            </a:r>
            <a:r>
              <a:rPr lang="fr-FR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557809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321475-1B71-A240-B2DB-9BD607B62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Getting</a:t>
            </a:r>
            <a:r>
              <a:rPr lang="fr-FR" dirty="0"/>
              <a:t> </a:t>
            </a:r>
            <a:r>
              <a:rPr lang="fr-FR" dirty="0" err="1"/>
              <a:t>started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9D8933-8F79-D64C-8DFF-2A1354DDD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6448945"/>
          </a:xfrm>
        </p:spPr>
        <p:txBody>
          <a:bodyPr/>
          <a:lstStyle/>
          <a:p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http://aws.amazon.com/free</a:t>
            </a:r>
          </a:p>
          <a:p>
            <a:endParaRPr lang="fr-FR" sz="2800" dirty="0">
              <a:solidFill>
                <a:schemeClr val="accent5"/>
              </a:solidFill>
              <a:ea typeface="Amazon Ember Light" panose="020B0403020204020204" pitchFamily="34" charset="0"/>
              <a:cs typeface="Amazon Ember Light" panose="020B0403020204020204" pitchFamily="34" charset="0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https://ml.aws</a:t>
            </a:r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</a:p>
          <a:p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https://aws.amazon.com/sagemaker</a:t>
            </a:r>
            <a:endParaRPr lang="fr-FR" sz="2800" dirty="0">
              <a:solidFill>
                <a:schemeClr val="accent5"/>
              </a:solidFill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endParaRPr lang="fr-FR" sz="2800" dirty="0">
              <a:solidFill>
                <a:schemeClr val="accent5"/>
              </a:solidFill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https://github.com/aws/sagemaker-python-sdk</a:t>
            </a:r>
            <a:endParaRPr lang="fr-FR" sz="2800" dirty="0">
              <a:solidFill>
                <a:schemeClr val="accent5"/>
              </a:solidFill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https://github.com/awslabs/amazon-sagemaker-examples</a:t>
            </a:r>
            <a:endParaRPr lang="fr-FR" sz="2800" dirty="0">
              <a:solidFill>
                <a:schemeClr val="accent5"/>
              </a:solidFill>
              <a:ea typeface="Amazon Ember Light" panose="020B0403020204020204" pitchFamily="34" charset="0"/>
              <a:cs typeface="Amazon Ember Light" panose="020B0403020204020204" pitchFamily="34" charset="0"/>
            </a:endParaRPr>
          </a:p>
          <a:p>
            <a:endParaRPr lang="fr-FR" sz="2800" dirty="0">
              <a:solidFill>
                <a:schemeClr val="accent5"/>
              </a:solidFill>
              <a:ea typeface="Amazon Ember Light" panose="020B0403020204020204" pitchFamily="34" charset="0"/>
              <a:cs typeface="Amazon Ember Light" panose="020B0403020204020204" pitchFamily="34" charset="0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https://gitlab.com/juliensimon/dlnotebooks</a:t>
            </a:r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</a:p>
          <a:p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https://youtube.com/juliensimonfr</a:t>
            </a:r>
            <a:r>
              <a:rPr lang="fr-FR" sz="2800" dirty="0">
                <a:solidFill>
                  <a:schemeClr val="accent5"/>
                </a:solidFill>
                <a:ea typeface="Amazon Ember Light" panose="020B0403020204020204" pitchFamily="34" charset="0"/>
                <a:cs typeface="Amazon Ember Light" panose="020B0403020204020204" pitchFamily="34" charset="0"/>
              </a:rPr>
              <a:t> </a:t>
            </a:r>
          </a:p>
          <a:p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417256357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60EC72-2C8B-E04C-A79E-776352623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AutoML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5A6CDB-E556-A243-9B47-CDB7A9578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603139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AutoML</a:t>
            </a:r>
            <a:r>
              <a:rPr lang="en-US" dirty="0">
                <a:latin typeface="+mj-lt"/>
              </a:rPr>
              <a:t> aims at automating the process of building a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400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Problem identification</a:t>
            </a:r>
            <a:r>
              <a:rPr lang="en-US" dirty="0">
                <a:latin typeface="+mj-lt"/>
              </a:rPr>
              <a:t>: looking at the data set, what class of problem are </a:t>
            </a:r>
            <a:br>
              <a:rPr lang="en-US" dirty="0">
                <a:latin typeface="+mj-lt"/>
              </a:rPr>
            </a:br>
            <a:r>
              <a:rPr lang="en-US" dirty="0">
                <a:latin typeface="+mj-lt"/>
              </a:rPr>
              <a:t> we trying to solve?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Algorithm selection</a:t>
            </a:r>
            <a:r>
              <a:rPr lang="en-US" dirty="0">
                <a:latin typeface="+mj-lt"/>
              </a:rPr>
              <a:t>: which algorithm is best suited to solve the problem?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Data preparation</a:t>
            </a:r>
            <a:r>
              <a:rPr lang="en-US" dirty="0">
                <a:latin typeface="+mj-lt"/>
              </a:rPr>
              <a:t>: how should data be prepared for best results?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Hyperparameter tuning</a:t>
            </a:r>
            <a:r>
              <a:rPr lang="en-US" dirty="0">
                <a:latin typeface="+mj-lt"/>
              </a:rPr>
              <a:t>: what is the optimal set of training parameters?</a:t>
            </a:r>
          </a:p>
        </p:txBody>
      </p:sp>
    </p:spTree>
    <p:extLst>
      <p:ext uri="{BB962C8B-B14F-4D97-AF65-F5344CB8AC3E}">
        <p14:creationId xmlns:p14="http://schemas.microsoft.com/office/powerpoint/2010/main" val="4086457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F3DC0A-EDCA-C748-9532-F10A44CD6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+mj-lt"/>
              </a:rPr>
              <a:t>Scenarios for </a:t>
            </a:r>
            <a:r>
              <a:rPr lang="fr-FR" dirty="0" err="1">
                <a:latin typeface="+mj-lt"/>
              </a:rPr>
              <a:t>AutoML</a:t>
            </a:r>
            <a:endParaRPr lang="fr-FR" dirty="0">
              <a:latin typeface="+mj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5712F3-937D-414D-B6BC-5DFA6C2AE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625504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dirty="0" err="1">
                <a:latin typeface="+mj-lt"/>
              </a:rPr>
              <a:t>Build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models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without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any</a:t>
            </a:r>
            <a:r>
              <a:rPr lang="fr-FR" dirty="0">
                <a:latin typeface="+mj-lt"/>
              </a:rPr>
              <a:t> ML expertise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fr-FR" dirty="0" err="1">
                <a:latin typeface="+mj-lt"/>
              </a:rPr>
              <a:t>Empower</a:t>
            </a:r>
            <a:r>
              <a:rPr lang="fr-FR" dirty="0">
                <a:latin typeface="+mj-lt"/>
              </a:rPr>
              <a:t> more people in </a:t>
            </a:r>
            <a:r>
              <a:rPr lang="fr-FR" dirty="0" err="1">
                <a:latin typeface="+mj-lt"/>
              </a:rPr>
              <a:t>your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organization</a:t>
            </a:r>
            <a:r>
              <a:rPr lang="fr-FR" dirty="0">
                <a:latin typeface="+mj-lt"/>
              </a:rPr>
              <a:t>: software </a:t>
            </a:r>
            <a:r>
              <a:rPr lang="fr-FR" dirty="0" err="1">
                <a:latin typeface="+mj-lt"/>
              </a:rPr>
              <a:t>developers</a:t>
            </a:r>
            <a:r>
              <a:rPr lang="fr-FR" dirty="0">
                <a:latin typeface="+mj-lt"/>
              </a:rPr>
              <a:t>, business people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fr-FR" dirty="0">
                <a:latin typeface="+mj-lt"/>
              </a:rPr>
              <a:t>Let experts focus on </a:t>
            </a:r>
            <a:r>
              <a:rPr lang="fr-FR" dirty="0">
                <a:solidFill>
                  <a:schemeClr val="accent5"/>
                </a:solidFill>
                <a:latin typeface="+mj-lt"/>
              </a:rPr>
              <a:t>hard </a:t>
            </a:r>
            <a:r>
              <a:rPr lang="fr-FR" dirty="0" err="1">
                <a:solidFill>
                  <a:schemeClr val="accent5"/>
                </a:solidFill>
                <a:latin typeface="+mj-lt"/>
              </a:rPr>
              <a:t>problems</a:t>
            </a:r>
            <a:endParaRPr lang="fr-FR" dirty="0">
              <a:solidFill>
                <a:schemeClr val="accent5"/>
              </a:solidFill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dirty="0" err="1">
                <a:latin typeface="+mj-lt"/>
              </a:rPr>
              <a:t>Experiment</a:t>
            </a:r>
            <a:r>
              <a:rPr lang="fr-FR" dirty="0">
                <a:latin typeface="+mj-lt"/>
              </a:rPr>
              <a:t> and </a:t>
            </a:r>
            <a:r>
              <a:rPr lang="fr-FR" dirty="0" err="1">
                <a:latin typeface="+mj-lt"/>
              </a:rPr>
              <a:t>build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models</a:t>
            </a:r>
            <a:r>
              <a:rPr lang="fr-FR" dirty="0">
                <a:latin typeface="+mj-lt"/>
              </a:rPr>
              <a:t> at </a:t>
            </a:r>
            <a:r>
              <a:rPr lang="fr-FR" dirty="0" err="1">
                <a:latin typeface="+mj-lt"/>
              </a:rPr>
              <a:t>scale</a:t>
            </a:r>
            <a:endParaRPr lang="fr-FR" dirty="0">
              <a:latin typeface="+mj-lt"/>
            </a:endParaRP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fr-FR" dirty="0" err="1">
                <a:latin typeface="+mj-lt"/>
              </a:rPr>
              <a:t>Thousands</a:t>
            </a:r>
            <a:r>
              <a:rPr lang="fr-FR" dirty="0">
                <a:latin typeface="+mj-lt"/>
              </a:rPr>
              <a:t> of data sets </a:t>
            </a:r>
            <a:r>
              <a:rPr lang="fr-FR" dirty="0" err="1">
                <a:latin typeface="+mj-lt"/>
              </a:rPr>
              <a:t>can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be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modeled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without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human</a:t>
            </a:r>
            <a:r>
              <a:rPr lang="fr-FR" dirty="0">
                <a:latin typeface="+mj-lt"/>
              </a:rPr>
              <a:t> intervention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fr-FR" dirty="0">
                <a:latin typeface="+mj-lt"/>
              </a:rPr>
              <a:t>Let experts focus on </a:t>
            </a:r>
            <a:r>
              <a:rPr lang="fr-FR" dirty="0">
                <a:solidFill>
                  <a:schemeClr val="accent5"/>
                </a:solidFill>
                <a:latin typeface="+mj-lt"/>
              </a:rPr>
              <a:t>new </a:t>
            </a:r>
            <a:r>
              <a:rPr lang="fr-FR" dirty="0" err="1">
                <a:solidFill>
                  <a:schemeClr val="accent5"/>
                </a:solidFill>
                <a:latin typeface="+mj-lt"/>
              </a:rPr>
              <a:t>problems</a:t>
            </a:r>
            <a:endParaRPr lang="fr-FR" dirty="0">
              <a:solidFill>
                <a:schemeClr val="accent5"/>
              </a:solidFill>
              <a:latin typeface="+mj-lt"/>
            </a:endParaRPr>
          </a:p>
          <a:p>
            <a:pPr marL="860588" lvl="1" indent="-457200">
              <a:buFont typeface="Arial" panose="020B0604020202020204" pitchFamily="34" charset="0"/>
              <a:buChar char="•"/>
            </a:pPr>
            <a:endParaRPr lang="fr-FR" dirty="0">
              <a:solidFill>
                <a:schemeClr val="accent5"/>
              </a:solidFill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+mj-lt"/>
              </a:rPr>
              <a:t>Automate 90% of the </a:t>
            </a:r>
            <a:r>
              <a:rPr lang="fr-FR" dirty="0" err="1">
                <a:solidFill>
                  <a:schemeClr val="tx1"/>
                </a:solidFill>
                <a:latin typeface="+mj-lt"/>
              </a:rPr>
              <a:t>work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, </a:t>
            </a:r>
            <a:r>
              <a:rPr lang="fr-FR" dirty="0" err="1">
                <a:solidFill>
                  <a:schemeClr val="tx1"/>
                </a:solidFill>
                <a:latin typeface="+mj-lt"/>
              </a:rPr>
              <a:t>then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 </a:t>
            </a:r>
            <a:r>
              <a:rPr lang="fr-FR" dirty="0" err="1">
                <a:solidFill>
                  <a:schemeClr val="tx1"/>
                </a:solidFill>
                <a:latin typeface="+mj-lt"/>
              </a:rPr>
              <a:t>tweak</a:t>
            </a:r>
            <a:endParaRPr lang="fr-FR" dirty="0">
              <a:solidFill>
                <a:schemeClr val="tx1"/>
              </a:solidFill>
              <a:latin typeface="+mj-lt"/>
            </a:endParaRPr>
          </a:p>
          <a:p>
            <a:pPr marL="746288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+mj-lt"/>
              </a:rPr>
              <a:t>Data </a:t>
            </a:r>
            <a:r>
              <a:rPr lang="fr-FR" dirty="0" err="1">
                <a:solidFill>
                  <a:schemeClr val="tx1"/>
                </a:solidFill>
                <a:latin typeface="+mj-lt"/>
              </a:rPr>
              <a:t>cleaning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, </a:t>
            </a:r>
            <a:r>
              <a:rPr lang="fr-FR" dirty="0" err="1">
                <a:solidFill>
                  <a:schemeClr val="tx1"/>
                </a:solidFill>
                <a:latin typeface="+mj-lt"/>
              </a:rPr>
              <a:t>feature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 engineering, </a:t>
            </a:r>
            <a:r>
              <a:rPr lang="fr-FR" dirty="0" err="1">
                <a:solidFill>
                  <a:schemeClr val="tx1"/>
                </a:solidFill>
                <a:latin typeface="+mj-lt"/>
              </a:rPr>
              <a:t>feature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 </a:t>
            </a:r>
            <a:r>
              <a:rPr lang="fr-FR" dirty="0" err="1">
                <a:solidFill>
                  <a:schemeClr val="tx1"/>
                </a:solidFill>
                <a:latin typeface="+mj-lt"/>
              </a:rPr>
              <a:t>selection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, etc.</a:t>
            </a:r>
          </a:p>
          <a:p>
            <a:pPr marL="746288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  <a:latin typeface="+mj-lt"/>
              </a:rPr>
              <a:t>Let experts focus on high value </a:t>
            </a:r>
            <a:r>
              <a:rPr lang="fr-FR" dirty="0" err="1">
                <a:solidFill>
                  <a:schemeClr val="tx1"/>
                </a:solidFill>
                <a:latin typeface="+mj-lt"/>
              </a:rPr>
              <a:t>tasks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 </a:t>
            </a:r>
            <a:r>
              <a:rPr lang="fr-FR" dirty="0" err="1">
                <a:solidFill>
                  <a:schemeClr val="tx1"/>
                </a:solidFill>
                <a:latin typeface="+mj-lt"/>
              </a:rPr>
              <a:t>such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 </a:t>
            </a:r>
            <a:r>
              <a:rPr lang="fr-FR" dirty="0" err="1">
                <a:solidFill>
                  <a:schemeClr val="accent5"/>
                </a:solidFill>
                <a:latin typeface="+mj-lt"/>
              </a:rPr>
              <a:t>domain</a:t>
            </a:r>
            <a:r>
              <a:rPr lang="fr-FR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fr-FR" dirty="0" err="1">
                <a:solidFill>
                  <a:schemeClr val="accent5"/>
                </a:solidFill>
                <a:latin typeface="+mj-lt"/>
              </a:rPr>
              <a:t>knowledge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, and </a:t>
            </a:r>
            <a:r>
              <a:rPr lang="fr-FR" dirty="0" err="1">
                <a:solidFill>
                  <a:schemeClr val="accent5"/>
                </a:solidFill>
                <a:latin typeface="+mj-lt"/>
              </a:rPr>
              <a:t>error</a:t>
            </a:r>
            <a:r>
              <a:rPr lang="fr-FR" dirty="0">
                <a:solidFill>
                  <a:schemeClr val="accent5"/>
                </a:solidFill>
                <a:latin typeface="+mj-lt"/>
              </a:rPr>
              <a:t> </a:t>
            </a:r>
            <a:r>
              <a:rPr lang="fr-FR" dirty="0" err="1">
                <a:solidFill>
                  <a:schemeClr val="accent5"/>
                </a:solidFill>
                <a:latin typeface="+mj-lt"/>
              </a:rPr>
              <a:t>analysis</a:t>
            </a:r>
            <a:r>
              <a:rPr lang="fr-FR" dirty="0">
                <a:solidFill>
                  <a:schemeClr val="tx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15236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60EC72-2C8B-E04C-A79E-776352623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Transparency and control are important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5A6CDB-E556-A243-9B47-CDB7A9578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571130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+mj-lt"/>
              </a:rPr>
              <a:t>Get the </a:t>
            </a:r>
            <a:r>
              <a:rPr lang="en-US" sz="3600" dirty="0">
                <a:solidFill>
                  <a:schemeClr val="accent5"/>
                </a:solidFill>
                <a:latin typeface="+mj-lt"/>
              </a:rPr>
              <a:t>best model </a:t>
            </a:r>
            <a:r>
              <a:rPr lang="en-US" sz="3600" dirty="0">
                <a:latin typeface="+mj-lt"/>
              </a:rPr>
              <a:t>only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Hard to understand it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Hard to reproduce it manually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600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+mj-lt"/>
              </a:rPr>
              <a:t>Get the </a:t>
            </a:r>
            <a:r>
              <a:rPr lang="en-US" sz="3600" dirty="0">
                <a:solidFill>
                  <a:schemeClr val="accent5"/>
                </a:solidFill>
                <a:latin typeface="+mj-lt"/>
              </a:rPr>
              <a:t>best model</a:t>
            </a:r>
            <a:r>
              <a:rPr lang="en-US" sz="3600" dirty="0">
                <a:latin typeface="+mj-lt"/>
              </a:rPr>
              <a:t>, all </a:t>
            </a:r>
            <a:r>
              <a:rPr lang="en-US" sz="3600" dirty="0">
                <a:solidFill>
                  <a:schemeClr val="accent5"/>
                </a:solidFill>
                <a:latin typeface="+mj-lt"/>
              </a:rPr>
              <a:t>candidates</a:t>
            </a:r>
            <a:r>
              <a:rPr lang="en-US" sz="3600" dirty="0">
                <a:latin typeface="+mj-lt"/>
              </a:rPr>
              <a:t>, full </a:t>
            </a:r>
            <a:r>
              <a:rPr lang="en-US" sz="3600" dirty="0">
                <a:solidFill>
                  <a:schemeClr val="accent5"/>
                </a:solidFill>
                <a:latin typeface="+mj-lt"/>
              </a:rPr>
              <a:t>source code</a:t>
            </a:r>
            <a:endParaRPr lang="en-US" sz="3600" dirty="0">
              <a:latin typeface="+mj-lt"/>
            </a:endParaRP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  <a:sym typeface="Wingdings" pitchFamily="2" charset="2"/>
              </a:rPr>
              <a:t>Understand how the model was built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  <a:sym typeface="Wingdings" pitchFamily="2" charset="2"/>
              </a:rPr>
              <a:t>Keep tweaking for extra performance</a:t>
            </a:r>
            <a:endParaRPr lang="en-US" sz="2800" dirty="0">
              <a:latin typeface="+mj-lt"/>
            </a:endParaRPr>
          </a:p>
          <a:p>
            <a:pPr marL="1129513" lvl="2" indent="-457200">
              <a:buFont typeface="Arial" panose="020B0604020202020204" pitchFamily="34" charset="0"/>
              <a:buChar char="•"/>
            </a:pP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01242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22EB57-4CCD-2746-8C67-A0F83AB02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A8901E-5273-EF4E-8CD8-C00C2982C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396005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fr-FR" dirty="0">
              <a:latin typeface="+mj-lt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fr-FR" dirty="0" err="1">
                <a:latin typeface="+mj-lt"/>
              </a:rPr>
              <a:t>Zero</a:t>
            </a:r>
            <a:r>
              <a:rPr lang="fr-FR" dirty="0">
                <a:latin typeface="+mj-lt"/>
              </a:rPr>
              <a:t>-code </a:t>
            </a:r>
            <a:r>
              <a:rPr lang="fr-FR" dirty="0" err="1">
                <a:latin typeface="+mj-lt"/>
              </a:rPr>
              <a:t>AutoML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with</a:t>
            </a:r>
            <a:r>
              <a:rPr lang="fr-FR" dirty="0">
                <a:latin typeface="+mj-lt"/>
              </a:rPr>
              <a:t> SageMaker Studio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fr-FR" dirty="0">
              <a:latin typeface="+mj-lt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fr-FR" dirty="0" err="1">
                <a:latin typeface="+mj-lt"/>
              </a:rPr>
              <a:t>AutoML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with</a:t>
            </a:r>
            <a:r>
              <a:rPr lang="fr-FR" dirty="0">
                <a:latin typeface="+mj-lt"/>
              </a:rPr>
              <a:t> SageMaker </a:t>
            </a:r>
            <a:r>
              <a:rPr lang="fr-FR" dirty="0" err="1">
                <a:latin typeface="+mj-lt"/>
              </a:rPr>
              <a:t>AutoPilot</a:t>
            </a:r>
            <a:r>
              <a:rPr lang="fr-FR" dirty="0">
                <a:latin typeface="+mj-lt"/>
              </a:rPr>
              <a:t> and the SageMaker SDK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fr-FR" dirty="0">
              <a:latin typeface="+mj-lt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fr-FR" dirty="0">
                <a:latin typeface="+mj-lt"/>
              </a:rPr>
              <a:t>Open source </a:t>
            </a:r>
            <a:r>
              <a:rPr lang="fr-FR" dirty="0" err="1">
                <a:latin typeface="+mj-lt"/>
              </a:rPr>
              <a:t>AutoML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with</a:t>
            </a:r>
            <a:r>
              <a:rPr lang="fr-FR" dirty="0">
                <a:latin typeface="+mj-lt"/>
              </a:rPr>
              <a:t> </a:t>
            </a:r>
            <a:r>
              <a:rPr lang="fr-FR" dirty="0" err="1">
                <a:latin typeface="+mj-lt"/>
              </a:rPr>
              <a:t>AutoGluon</a:t>
            </a:r>
            <a:endParaRPr lang="fr-F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48487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2CBAE-C278-144F-9C09-6BF2F68DD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AutoML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Amazon SageMaker</a:t>
            </a:r>
          </a:p>
        </p:txBody>
      </p:sp>
    </p:spTree>
    <p:extLst>
      <p:ext uri="{BB962C8B-B14F-4D97-AF65-F5344CB8AC3E}">
        <p14:creationId xmlns:p14="http://schemas.microsoft.com/office/powerpoint/2010/main" val="73838089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4C23FE68-BB99-4E16-AB68-694400BBC612}"/>
              </a:ext>
            </a:extLst>
          </p:cNvPr>
          <p:cNvSpPr/>
          <p:nvPr/>
        </p:nvSpPr>
        <p:spPr>
          <a:xfrm>
            <a:off x="11545824" y="3618469"/>
            <a:ext cx="2659910" cy="42955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34086" rIns="0" bIns="234086" rtlCol="0" anchor="b" anchorCtr="0"/>
          <a:lstStyle/>
          <a:p>
            <a:pPr algn="ctr">
              <a:lnSpc>
                <a:spcPct val="90000"/>
              </a:lnSpc>
            </a:pPr>
            <a:endParaRPr lang="en-US" sz="168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457200"/>
            <a:ext cx="13715421" cy="1098298"/>
          </a:xfrm>
        </p:spPr>
        <p:txBody>
          <a:bodyPr/>
          <a:lstStyle/>
          <a:p>
            <a:r>
              <a:rPr lang="en-US" sz="4000" dirty="0">
                <a:latin typeface="+mj-lt"/>
              </a:rPr>
              <a:t>Amazon </a:t>
            </a:r>
            <a:r>
              <a:rPr lang="en-US" sz="4000" dirty="0" err="1">
                <a:latin typeface="+mj-lt"/>
              </a:rPr>
              <a:t>SageMaker</a:t>
            </a:r>
            <a:r>
              <a:rPr lang="en-US" sz="4000" dirty="0">
                <a:latin typeface="+mj-lt"/>
              </a:rPr>
              <a:t> helps you build, train, and deploy models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C23FE68-BB99-4E16-AB68-694400BBC612}"/>
              </a:ext>
            </a:extLst>
          </p:cNvPr>
          <p:cNvSpPr/>
          <p:nvPr/>
        </p:nvSpPr>
        <p:spPr>
          <a:xfrm>
            <a:off x="11545824" y="3618469"/>
            <a:ext cx="2659910" cy="42955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234086" rIns="0" bIns="234086" rtlCol="0" anchor="b" anchorCtr="0"/>
          <a:lstStyle/>
          <a:p>
            <a:pPr algn="ctr">
              <a:lnSpc>
                <a:spcPct val="90000"/>
              </a:lnSpc>
            </a:pPr>
            <a:endParaRPr lang="en-US" sz="168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0589341F-BF59-8D43-84E8-A5B5F833133E}"/>
              </a:ext>
            </a:extLst>
          </p:cNvPr>
          <p:cNvGrpSpPr/>
          <p:nvPr/>
        </p:nvGrpSpPr>
        <p:grpSpPr>
          <a:xfrm>
            <a:off x="-243840" y="1119734"/>
            <a:ext cx="2052074" cy="6141265"/>
            <a:chOff x="-243840" y="1119734"/>
            <a:chExt cx="2052074" cy="6141265"/>
          </a:xfrm>
        </p:grpSpPr>
        <p:sp>
          <p:nvSpPr>
            <p:cNvPr id="275" name="TextBox 274"/>
            <p:cNvSpPr txBox="1"/>
            <p:nvPr/>
          </p:nvSpPr>
          <p:spPr>
            <a:xfrm>
              <a:off x="138279" y="2996242"/>
              <a:ext cx="1560806" cy="426475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sz="3389" dirty="0">
                <a:latin typeface="+mj-lt"/>
              </a:endParaRPr>
            </a:p>
            <a:p>
              <a:endParaRPr lang="en-US" sz="3389" dirty="0">
                <a:latin typeface="+mj-lt"/>
              </a:endParaRPr>
            </a:p>
            <a:p>
              <a:endParaRPr lang="en-US" sz="3389" dirty="0">
                <a:latin typeface="+mj-lt"/>
              </a:endParaRPr>
            </a:p>
            <a:p>
              <a:endParaRPr lang="en-US" sz="3389" dirty="0">
                <a:latin typeface="+mj-lt"/>
              </a:endParaRPr>
            </a:p>
            <a:p>
              <a:endParaRPr lang="en-US" sz="3389" dirty="0">
                <a:latin typeface="+mj-lt"/>
              </a:endParaRPr>
            </a:p>
            <a:p>
              <a:endParaRPr lang="en-US" sz="3389" dirty="0">
                <a:latin typeface="+mj-lt"/>
              </a:endParaRPr>
            </a:p>
            <a:p>
              <a:endParaRPr lang="en-US" sz="3389" dirty="0">
                <a:latin typeface="+mj-lt"/>
              </a:endParaRPr>
            </a:p>
            <a:p>
              <a:endParaRPr lang="en-US" sz="3389" dirty="0">
                <a:latin typeface="+mj-lt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6F0E8E4-0F81-46EE-A841-105F31A1DE88}"/>
                </a:ext>
              </a:extLst>
            </p:cNvPr>
            <p:cNvSpPr/>
            <p:nvPr/>
          </p:nvSpPr>
          <p:spPr>
            <a:xfrm>
              <a:off x="82578" y="3779010"/>
              <a:ext cx="1661160" cy="429552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234086" rIns="0" bIns="234086" rtlCol="0" anchor="b" anchorCtr="0"/>
            <a:lstStyle/>
            <a:p>
              <a:pPr algn="ctr">
                <a:lnSpc>
                  <a:spcPct val="90000"/>
                </a:lnSpc>
              </a:pPr>
              <a:r>
                <a:rPr lang="en-US" sz="1280" dirty="0">
                  <a:solidFill>
                    <a:schemeClr val="accent5"/>
                  </a:solidFill>
                  <a:latin typeface="+mj-lt"/>
                </a:rPr>
                <a:t>Fully managed data processing jobs and data labeling workflows</a:t>
              </a:r>
            </a:p>
          </p:txBody>
        </p:sp>
        <p:sp>
          <p:nvSpPr>
            <p:cNvPr id="255" name="TextBox 254">
              <a:extLst>
                <a:ext uri="{FF2B5EF4-FFF2-40B4-BE49-F238E27FC236}">
                  <a16:creationId xmlns:a16="http://schemas.microsoft.com/office/drawing/2014/main" id="{8D2748F2-C4D3-984F-B97C-8A3A4CC5F80E}"/>
                </a:ext>
              </a:extLst>
            </p:cNvPr>
            <p:cNvSpPr txBox="1"/>
            <p:nvPr/>
          </p:nvSpPr>
          <p:spPr>
            <a:xfrm>
              <a:off x="139132" y="1119734"/>
              <a:ext cx="1669102" cy="923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292608" tIns="292608" rIns="292608" bIns="292608" numCol="1" spcCol="38100" rtlCol="0" anchor="t">
              <a:spAutoFit/>
            </a:bodyPr>
            <a:lstStyle/>
            <a:p>
              <a:pPr defTabSz="2194424" hangingPunct="0"/>
              <a:r>
                <a:rPr lang="en-US" sz="2160" b="1" dirty="0">
                  <a:latin typeface="+mj-lt"/>
                  <a:ea typeface="Amazon Ember"/>
                  <a:cs typeface="Amazon Ember"/>
                  <a:sym typeface="Amazon Ember"/>
                </a:rPr>
                <a:t>Prepare</a:t>
              </a:r>
            </a:p>
          </p:txBody>
        </p:sp>
        <p:sp>
          <p:nvSpPr>
            <p:cNvPr id="260" name="TextBox 259"/>
            <p:cNvSpPr txBox="1"/>
            <p:nvPr/>
          </p:nvSpPr>
          <p:spPr>
            <a:xfrm>
              <a:off x="294547" y="4524710"/>
              <a:ext cx="1159331" cy="683264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280" b="1" dirty="0">
                  <a:solidFill>
                    <a:schemeClr val="bg2"/>
                  </a:solidFill>
                  <a:latin typeface="+mj-lt"/>
                </a:rPr>
                <a:t>101011010</a:t>
              </a:r>
            </a:p>
            <a:p>
              <a:r>
                <a:rPr lang="en-US" sz="1280" b="1" dirty="0">
                  <a:solidFill>
                    <a:schemeClr val="bg2"/>
                  </a:solidFill>
                  <a:latin typeface="+mj-lt"/>
                </a:rPr>
                <a:t>010101010</a:t>
              </a:r>
            </a:p>
            <a:p>
              <a:r>
                <a:rPr lang="en-US" sz="1280" b="1" dirty="0">
                  <a:solidFill>
                    <a:schemeClr val="bg2"/>
                  </a:solidFill>
                  <a:latin typeface="+mj-lt"/>
                </a:rPr>
                <a:t>000011110</a:t>
              </a:r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726632E8-61BA-4DC4-8559-EE8C9B79AB12}"/>
                </a:ext>
              </a:extLst>
            </p:cNvPr>
            <p:cNvSpPr/>
            <p:nvPr/>
          </p:nvSpPr>
          <p:spPr>
            <a:xfrm>
              <a:off x="-243840" y="6284456"/>
              <a:ext cx="2048256" cy="429552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234086" rIns="0" bIns="234086" rtlCol="0" anchor="ctr"/>
            <a:lstStyle/>
            <a:p>
              <a:pPr algn="ctr">
                <a:lnSpc>
                  <a:spcPct val="90000"/>
                </a:lnSpc>
              </a:pPr>
              <a:r>
                <a:rPr lang="en-US" sz="1440" dirty="0">
                  <a:solidFill>
                    <a:schemeClr val="tx1"/>
                  </a:solidFill>
                  <a:latin typeface="+mj-lt"/>
                </a:rPr>
                <a:t>Collect and </a:t>
              </a:r>
              <a:br>
                <a:rPr lang="en-US" sz="1440" dirty="0">
                  <a:solidFill>
                    <a:schemeClr val="tx1"/>
                  </a:solidFill>
                  <a:latin typeface="+mj-lt"/>
                </a:rPr>
              </a:br>
              <a:r>
                <a:rPr lang="en-US" sz="1440" dirty="0">
                  <a:solidFill>
                    <a:schemeClr val="tx1"/>
                  </a:solidFill>
                  <a:latin typeface="+mj-lt"/>
                </a:rPr>
                <a:t>prepare </a:t>
              </a:r>
              <a:br>
                <a:rPr lang="en-US" sz="1440" dirty="0">
                  <a:solidFill>
                    <a:schemeClr val="tx1"/>
                  </a:solidFill>
                  <a:latin typeface="+mj-lt"/>
                </a:rPr>
              </a:br>
              <a:r>
                <a:rPr lang="en-US" sz="1440" dirty="0">
                  <a:solidFill>
                    <a:schemeClr val="tx1"/>
                  </a:solidFill>
                  <a:latin typeface="+mj-lt"/>
                </a:rPr>
                <a:t>training data</a:t>
              </a:r>
            </a:p>
          </p:txBody>
        </p: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E81A483E-3635-0C4A-882B-C9F8CC7ACDF5}"/>
              </a:ext>
            </a:extLst>
          </p:cNvPr>
          <p:cNvGrpSpPr/>
          <p:nvPr/>
        </p:nvGrpSpPr>
        <p:grpSpPr>
          <a:xfrm>
            <a:off x="1258899" y="1133487"/>
            <a:ext cx="2893085" cy="6126259"/>
            <a:chOff x="1258899" y="1133487"/>
            <a:chExt cx="2893085" cy="6126259"/>
          </a:xfrm>
        </p:grpSpPr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E134CA5E-9D60-C948-A266-F8B77726C9C2}"/>
                </a:ext>
              </a:extLst>
            </p:cNvPr>
            <p:cNvSpPr txBox="1"/>
            <p:nvPr/>
          </p:nvSpPr>
          <p:spPr>
            <a:xfrm>
              <a:off x="1258899" y="1133487"/>
              <a:ext cx="2893085" cy="923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292608" tIns="292608" rIns="292608" bIns="292608" numCol="1" spcCol="38100" rtlCol="0" anchor="t">
              <a:spAutoFit/>
            </a:bodyPr>
            <a:lstStyle/>
            <a:p>
              <a:pPr algn="ctr" defTabSz="2194424" hangingPunct="0"/>
              <a:r>
                <a:rPr lang="en-US" sz="2160" b="1" dirty="0">
                  <a:latin typeface="+mj-lt"/>
                  <a:ea typeface="Amazon Ember"/>
                  <a:cs typeface="Amazon Ember"/>
                  <a:sym typeface="Amazon Ember"/>
                </a:rPr>
                <a:t>Build</a:t>
              </a:r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96D75BC6-CEE4-C341-B45E-AEDE109BDCC3}"/>
                </a:ext>
              </a:extLst>
            </p:cNvPr>
            <p:cNvGrpSpPr/>
            <p:nvPr/>
          </p:nvGrpSpPr>
          <p:grpSpPr>
            <a:xfrm>
              <a:off x="1782493" y="2994989"/>
              <a:ext cx="1947298" cy="4264757"/>
              <a:chOff x="1782493" y="2994989"/>
              <a:chExt cx="1947298" cy="4264757"/>
            </a:xfrm>
          </p:grpSpPr>
          <p:sp>
            <p:nvSpPr>
              <p:cNvPr id="276" name="TextBox 275"/>
              <p:cNvSpPr txBox="1"/>
              <p:nvPr/>
            </p:nvSpPr>
            <p:spPr>
              <a:xfrm>
                <a:off x="1782493" y="2994989"/>
                <a:ext cx="1947298" cy="426475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328AC393-AF17-4273-BD8F-CCC633690A1D}"/>
                  </a:ext>
                </a:extLst>
              </p:cNvPr>
              <p:cNvSpPr/>
              <p:nvPr/>
            </p:nvSpPr>
            <p:spPr>
              <a:xfrm>
                <a:off x="1868218" y="3720261"/>
                <a:ext cx="1714342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b" anchorCtr="0"/>
              <a:lstStyle/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One-click collaborative notebooks and built-in, high performance algorithms and models</a:t>
                </a:r>
              </a:p>
            </p:txBody>
          </p:sp>
          <p:grpSp>
            <p:nvGrpSpPr>
              <p:cNvPr id="213" name="Graphic 238">
                <a:extLst>
                  <a:ext uri="{FF2B5EF4-FFF2-40B4-BE49-F238E27FC236}">
                    <a16:creationId xmlns:a16="http://schemas.microsoft.com/office/drawing/2014/main" id="{5BBDC3E2-9E8E-4C84-9FCC-52B439910509}"/>
                  </a:ext>
                </a:extLst>
              </p:cNvPr>
              <p:cNvGrpSpPr/>
              <p:nvPr/>
            </p:nvGrpSpPr>
            <p:grpSpPr>
              <a:xfrm>
                <a:off x="2069350" y="4358137"/>
                <a:ext cx="1070842" cy="1070842"/>
                <a:chOff x="5354295" y="322847"/>
                <a:chExt cx="643689" cy="643689"/>
              </a:xfrm>
            </p:grpSpPr>
            <p:sp>
              <p:nvSpPr>
                <p:cNvPr id="214" name="Freeform: Shape 135">
                  <a:extLst>
                    <a:ext uri="{FF2B5EF4-FFF2-40B4-BE49-F238E27FC236}">
                      <a16:creationId xmlns:a16="http://schemas.microsoft.com/office/drawing/2014/main" id="{FA309D92-630B-492A-B6B2-0608915A8C5A}"/>
                    </a:ext>
                  </a:extLst>
                </p:cNvPr>
                <p:cNvSpPr/>
                <p:nvPr/>
              </p:nvSpPr>
              <p:spPr>
                <a:xfrm>
                  <a:off x="5752739" y="687819"/>
                  <a:ext cx="41840" cy="41840"/>
                </a:xfrm>
                <a:custGeom>
                  <a:avLst/>
                  <a:gdLst>
                    <a:gd name="connsiteX0" fmla="*/ 4828 w 41839"/>
                    <a:gd name="connsiteY0" fmla="*/ 38943 h 41839"/>
                    <a:gd name="connsiteX1" fmla="*/ 38621 w 41839"/>
                    <a:gd name="connsiteY1" fmla="*/ 28000 h 41839"/>
                    <a:gd name="connsiteX2" fmla="*/ 14805 w 41839"/>
                    <a:gd name="connsiteY2" fmla="*/ 4828 h 41839"/>
                    <a:gd name="connsiteX3" fmla="*/ 4828 w 41839"/>
                    <a:gd name="connsiteY3" fmla="*/ 38943 h 41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839" h="41839">
                      <a:moveTo>
                        <a:pt x="4828" y="38943"/>
                      </a:moveTo>
                      <a:cubicBezTo>
                        <a:pt x="4828" y="38943"/>
                        <a:pt x="31863" y="30253"/>
                        <a:pt x="38621" y="28000"/>
                      </a:cubicBezTo>
                      <a:lnTo>
                        <a:pt x="14805" y="4828"/>
                      </a:lnTo>
                      <a:lnTo>
                        <a:pt x="4828" y="38943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15" name="Freeform: Shape 136">
                  <a:extLst>
                    <a:ext uri="{FF2B5EF4-FFF2-40B4-BE49-F238E27FC236}">
                      <a16:creationId xmlns:a16="http://schemas.microsoft.com/office/drawing/2014/main" id="{C551B8AB-FDE7-4222-8FC5-667DEF7E207D}"/>
                    </a:ext>
                  </a:extLst>
                </p:cNvPr>
                <p:cNvSpPr/>
                <p:nvPr/>
              </p:nvSpPr>
              <p:spPr>
                <a:xfrm>
                  <a:off x="5763038" y="523034"/>
                  <a:ext cx="193107" cy="196325"/>
                </a:xfrm>
                <a:custGeom>
                  <a:avLst/>
                  <a:gdLst>
                    <a:gd name="connsiteX0" fmla="*/ 5150 w 193106"/>
                    <a:gd name="connsiteY0" fmla="*/ 168003 h 196325"/>
                    <a:gd name="connsiteX1" fmla="*/ 4828 w 193106"/>
                    <a:gd name="connsiteY1" fmla="*/ 169612 h 196325"/>
                    <a:gd name="connsiteX2" fmla="*/ 28644 w 193106"/>
                    <a:gd name="connsiteY2" fmla="*/ 192785 h 196325"/>
                    <a:gd name="connsiteX3" fmla="*/ 30253 w 193106"/>
                    <a:gd name="connsiteY3" fmla="*/ 192141 h 196325"/>
                    <a:gd name="connsiteX4" fmla="*/ 188279 w 193106"/>
                    <a:gd name="connsiteY4" fmla="*/ 28966 h 196325"/>
                    <a:gd name="connsiteX5" fmla="*/ 163175 w 193106"/>
                    <a:gd name="connsiteY5" fmla="*/ 4828 h 196325"/>
                    <a:gd name="connsiteX6" fmla="*/ 5150 w 193106"/>
                    <a:gd name="connsiteY6" fmla="*/ 168003 h 196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3106" h="196325">
                      <a:moveTo>
                        <a:pt x="5150" y="168003"/>
                      </a:moveTo>
                      <a:lnTo>
                        <a:pt x="4828" y="169612"/>
                      </a:lnTo>
                      <a:lnTo>
                        <a:pt x="28644" y="192785"/>
                      </a:lnTo>
                      <a:cubicBezTo>
                        <a:pt x="29610" y="192463"/>
                        <a:pt x="30253" y="192141"/>
                        <a:pt x="30253" y="192141"/>
                      </a:cubicBezTo>
                      <a:lnTo>
                        <a:pt x="188279" y="28966"/>
                      </a:lnTo>
                      <a:lnTo>
                        <a:pt x="163175" y="4828"/>
                      </a:lnTo>
                      <a:lnTo>
                        <a:pt x="5150" y="168003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16" name="Freeform: Shape 137">
                  <a:extLst>
                    <a:ext uri="{FF2B5EF4-FFF2-40B4-BE49-F238E27FC236}">
                      <a16:creationId xmlns:a16="http://schemas.microsoft.com/office/drawing/2014/main" id="{6E090029-185D-4FC5-83EC-A762A7600520}"/>
                    </a:ext>
                  </a:extLst>
                </p:cNvPr>
                <p:cNvSpPr/>
                <p:nvPr/>
              </p:nvSpPr>
              <p:spPr>
                <a:xfrm>
                  <a:off x="5919491" y="506197"/>
                  <a:ext cx="51495" cy="51495"/>
                </a:xfrm>
                <a:custGeom>
                  <a:avLst/>
                  <a:gdLst>
                    <a:gd name="connsiteX0" fmla="*/ 6827 w 51495"/>
                    <a:gd name="connsiteY0" fmla="*/ 21843 h 51495"/>
                    <a:gd name="connsiteX1" fmla="*/ 21393 w 51495"/>
                    <a:gd name="connsiteY1" fmla="*/ 6827 h 51495"/>
                    <a:gd name="connsiteX2" fmla="*/ 46343 w 51495"/>
                    <a:gd name="connsiteY2" fmla="*/ 31030 h 51495"/>
                    <a:gd name="connsiteX3" fmla="*/ 31777 w 51495"/>
                    <a:gd name="connsiteY3" fmla="*/ 46046 h 51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495" h="51495">
                      <a:moveTo>
                        <a:pt x="6827" y="21843"/>
                      </a:moveTo>
                      <a:lnTo>
                        <a:pt x="21393" y="6827"/>
                      </a:lnTo>
                      <a:lnTo>
                        <a:pt x="46343" y="31030"/>
                      </a:lnTo>
                      <a:lnTo>
                        <a:pt x="31777" y="46046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17" name="Freeform: Shape 138">
                  <a:extLst>
                    <a:ext uri="{FF2B5EF4-FFF2-40B4-BE49-F238E27FC236}">
                      <a16:creationId xmlns:a16="http://schemas.microsoft.com/office/drawing/2014/main" id="{C93FF8B0-7BF0-425A-AD53-03FC0E8966A5}"/>
                    </a:ext>
                  </a:extLst>
                </p:cNvPr>
                <p:cNvSpPr/>
                <p:nvPr/>
              </p:nvSpPr>
              <p:spPr>
                <a:xfrm>
                  <a:off x="5887270" y="547494"/>
                  <a:ext cx="80461" cy="99772"/>
                </a:xfrm>
                <a:custGeom>
                  <a:avLst/>
                  <a:gdLst>
                    <a:gd name="connsiteX0" fmla="*/ 63725 w 80461"/>
                    <a:gd name="connsiteY0" fmla="*/ 4828 h 99771"/>
                    <a:gd name="connsiteX1" fmla="*/ 76277 w 80461"/>
                    <a:gd name="connsiteY1" fmla="*/ 17701 h 99771"/>
                    <a:gd name="connsiteX2" fmla="*/ 4828 w 80461"/>
                    <a:gd name="connsiteY2" fmla="*/ 95588 h 997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0461" h="99771">
                      <a:moveTo>
                        <a:pt x="63725" y="4828"/>
                      </a:moveTo>
                      <a:lnTo>
                        <a:pt x="76277" y="17701"/>
                      </a:lnTo>
                      <a:lnTo>
                        <a:pt x="4828" y="95588"/>
                      </a:lnTo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18" name="Freeform: Shape 139">
                  <a:extLst>
                    <a:ext uri="{FF2B5EF4-FFF2-40B4-BE49-F238E27FC236}">
                      <a16:creationId xmlns:a16="http://schemas.microsoft.com/office/drawing/2014/main" id="{6C7CED90-90DD-46F1-B9C7-3F7AA49AEBC4}"/>
                    </a:ext>
                  </a:extLst>
                </p:cNvPr>
                <p:cNvSpPr/>
                <p:nvPr/>
              </p:nvSpPr>
              <p:spPr>
                <a:xfrm>
                  <a:off x="5403859" y="617013"/>
                  <a:ext cx="19311" cy="199544"/>
                </a:xfrm>
                <a:custGeom>
                  <a:avLst/>
                  <a:gdLst>
                    <a:gd name="connsiteX0" fmla="*/ 4828 w 19310"/>
                    <a:gd name="connsiteY0" fmla="*/ 4828 h 199543"/>
                    <a:gd name="connsiteX1" fmla="*/ 4828 w 19310"/>
                    <a:gd name="connsiteY1" fmla="*/ 197291 h 199543"/>
                    <a:gd name="connsiteX2" fmla="*/ 16092 w 19310"/>
                    <a:gd name="connsiteY2" fmla="*/ 195681 h 19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310" h="199543">
                      <a:moveTo>
                        <a:pt x="4828" y="4828"/>
                      </a:moveTo>
                      <a:lnTo>
                        <a:pt x="4828" y="197291"/>
                      </a:lnTo>
                      <a:lnTo>
                        <a:pt x="16092" y="195681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19" name="Freeform: Shape 140">
                  <a:extLst>
                    <a:ext uri="{FF2B5EF4-FFF2-40B4-BE49-F238E27FC236}">
                      <a16:creationId xmlns:a16="http://schemas.microsoft.com/office/drawing/2014/main" id="{5EC41C3F-AEF1-445D-B840-505D0253F5BF}"/>
                    </a:ext>
                  </a:extLst>
                </p:cNvPr>
                <p:cNvSpPr/>
                <p:nvPr/>
              </p:nvSpPr>
              <p:spPr>
                <a:xfrm>
                  <a:off x="5403859" y="555219"/>
                  <a:ext cx="9655" cy="51495"/>
                </a:xfrm>
                <a:custGeom>
                  <a:avLst/>
                  <a:gdLst>
                    <a:gd name="connsiteX0" fmla="*/ 4828 w 9655"/>
                    <a:gd name="connsiteY0" fmla="*/ 4828 h 51495"/>
                    <a:gd name="connsiteX1" fmla="*/ 4828 w 9655"/>
                    <a:gd name="connsiteY1" fmla="*/ 46667 h 51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655" h="51495">
                      <a:moveTo>
                        <a:pt x="4828" y="4828"/>
                      </a:moveTo>
                      <a:lnTo>
                        <a:pt x="4828" y="46667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0" name="Freeform: Shape 141">
                  <a:extLst>
                    <a:ext uri="{FF2B5EF4-FFF2-40B4-BE49-F238E27FC236}">
                      <a16:creationId xmlns:a16="http://schemas.microsoft.com/office/drawing/2014/main" id="{DADFD415-C9D1-4BC4-A2F3-90416FD36D8B}"/>
                    </a:ext>
                  </a:extLst>
                </p:cNvPr>
                <p:cNvSpPr/>
                <p:nvPr/>
              </p:nvSpPr>
              <p:spPr>
                <a:xfrm>
                  <a:off x="5403859" y="460918"/>
                  <a:ext cx="215636" cy="86898"/>
                </a:xfrm>
                <a:custGeom>
                  <a:avLst/>
                  <a:gdLst>
                    <a:gd name="connsiteX0" fmla="*/ 210808 w 215635"/>
                    <a:gd name="connsiteY0" fmla="*/ 4828 h 86898"/>
                    <a:gd name="connsiteX1" fmla="*/ 4828 w 215635"/>
                    <a:gd name="connsiteY1" fmla="*/ 36047 h 86898"/>
                    <a:gd name="connsiteX2" fmla="*/ 4828 w 215635"/>
                    <a:gd name="connsiteY2" fmla="*/ 82070 h 86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5635" h="86898">
                      <a:moveTo>
                        <a:pt x="210808" y="4828"/>
                      </a:moveTo>
                      <a:lnTo>
                        <a:pt x="4828" y="36047"/>
                      </a:lnTo>
                      <a:lnTo>
                        <a:pt x="4828" y="82070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1" name="Freeform: Shape 142">
                  <a:extLst>
                    <a:ext uri="{FF2B5EF4-FFF2-40B4-BE49-F238E27FC236}">
                      <a16:creationId xmlns:a16="http://schemas.microsoft.com/office/drawing/2014/main" id="{F66686DA-FF8D-45F1-AD9C-A88BEC6F6171}"/>
                    </a:ext>
                  </a:extLst>
                </p:cNvPr>
                <p:cNvSpPr/>
                <p:nvPr/>
              </p:nvSpPr>
              <p:spPr>
                <a:xfrm>
                  <a:off x="5648461" y="460918"/>
                  <a:ext cx="212417" cy="115864"/>
                </a:xfrm>
                <a:custGeom>
                  <a:avLst/>
                  <a:gdLst>
                    <a:gd name="connsiteX0" fmla="*/ 210808 w 212417"/>
                    <a:gd name="connsiteY0" fmla="*/ 111358 h 115864"/>
                    <a:gd name="connsiteX1" fmla="*/ 210808 w 212417"/>
                    <a:gd name="connsiteY1" fmla="*/ 36047 h 115864"/>
                    <a:gd name="connsiteX2" fmla="*/ 4828 w 212417"/>
                    <a:gd name="connsiteY2" fmla="*/ 4828 h 115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2417" h="115864">
                      <a:moveTo>
                        <a:pt x="210808" y="111358"/>
                      </a:moveTo>
                      <a:lnTo>
                        <a:pt x="210808" y="36047"/>
                      </a:lnTo>
                      <a:lnTo>
                        <a:pt x="4828" y="4828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2" name="Freeform: Shape 143">
                  <a:extLst>
                    <a:ext uri="{FF2B5EF4-FFF2-40B4-BE49-F238E27FC236}">
                      <a16:creationId xmlns:a16="http://schemas.microsoft.com/office/drawing/2014/main" id="{5C5B17E5-94B9-48B0-BB94-A73C567D4327}"/>
                    </a:ext>
                  </a:extLst>
                </p:cNvPr>
                <p:cNvSpPr/>
                <p:nvPr/>
              </p:nvSpPr>
              <p:spPr>
                <a:xfrm>
                  <a:off x="5839958" y="666255"/>
                  <a:ext cx="22529" cy="151267"/>
                </a:xfrm>
                <a:custGeom>
                  <a:avLst/>
                  <a:gdLst>
                    <a:gd name="connsiteX0" fmla="*/ 4828 w 22529"/>
                    <a:gd name="connsiteY0" fmla="*/ 145796 h 151266"/>
                    <a:gd name="connsiteX1" fmla="*/ 19311 w 22529"/>
                    <a:gd name="connsiteY1" fmla="*/ 148048 h 151266"/>
                    <a:gd name="connsiteX2" fmla="*/ 19311 w 22529"/>
                    <a:gd name="connsiteY2" fmla="*/ 4828 h 151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2529" h="151266">
                      <a:moveTo>
                        <a:pt x="4828" y="145796"/>
                      </a:moveTo>
                      <a:lnTo>
                        <a:pt x="19311" y="148048"/>
                      </a:lnTo>
                      <a:lnTo>
                        <a:pt x="19311" y="4828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3" name="Freeform: Shape 144">
                  <a:extLst>
                    <a:ext uri="{FF2B5EF4-FFF2-40B4-BE49-F238E27FC236}">
                      <a16:creationId xmlns:a16="http://schemas.microsoft.com/office/drawing/2014/main" id="{54D94151-8039-4DDC-9277-6138115E950A}"/>
                    </a:ext>
                  </a:extLst>
                </p:cNvPr>
                <p:cNvSpPr/>
                <p:nvPr/>
              </p:nvSpPr>
              <p:spPr>
                <a:xfrm>
                  <a:off x="5609840" y="460918"/>
                  <a:ext cx="48277" cy="25748"/>
                </a:xfrm>
                <a:custGeom>
                  <a:avLst/>
                  <a:gdLst>
                    <a:gd name="connsiteX0" fmla="*/ 43449 w 48276"/>
                    <a:gd name="connsiteY0" fmla="*/ 21885 h 25747"/>
                    <a:gd name="connsiteX1" fmla="*/ 43449 w 48276"/>
                    <a:gd name="connsiteY1" fmla="*/ 4828 h 25747"/>
                    <a:gd name="connsiteX2" fmla="*/ 4828 w 48276"/>
                    <a:gd name="connsiteY2" fmla="*/ 4828 h 25747"/>
                    <a:gd name="connsiteX3" fmla="*/ 4828 w 48276"/>
                    <a:gd name="connsiteY3" fmla="*/ 20920 h 25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8276" h="25747">
                      <a:moveTo>
                        <a:pt x="43449" y="21885"/>
                      </a:moveTo>
                      <a:lnTo>
                        <a:pt x="43449" y="4828"/>
                      </a:lnTo>
                      <a:lnTo>
                        <a:pt x="4828" y="4828"/>
                      </a:lnTo>
                      <a:lnTo>
                        <a:pt x="4828" y="20920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4" name="Freeform: Shape 145">
                  <a:extLst>
                    <a:ext uri="{FF2B5EF4-FFF2-40B4-BE49-F238E27FC236}">
                      <a16:creationId xmlns:a16="http://schemas.microsoft.com/office/drawing/2014/main" id="{D6C3AE97-5F20-457E-B2E1-ED26DD93C34F}"/>
                    </a:ext>
                  </a:extLst>
                </p:cNvPr>
                <p:cNvSpPr/>
                <p:nvPr/>
              </p:nvSpPr>
              <p:spPr>
                <a:xfrm>
                  <a:off x="5769796" y="811407"/>
                  <a:ext cx="48277" cy="16092"/>
                </a:xfrm>
                <a:custGeom>
                  <a:avLst/>
                  <a:gdLst>
                    <a:gd name="connsiteX0" fmla="*/ 4828 w 48276"/>
                    <a:gd name="connsiteY0" fmla="*/ 4828 h 16092"/>
                    <a:gd name="connsiteX1" fmla="*/ 44415 w 48276"/>
                    <a:gd name="connsiteY1" fmla="*/ 12230 h 16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8276" h="16092">
                      <a:moveTo>
                        <a:pt x="4828" y="4828"/>
                      </a:moveTo>
                      <a:lnTo>
                        <a:pt x="44415" y="12230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5" name="Freeform: Shape 146">
                  <a:extLst>
                    <a:ext uri="{FF2B5EF4-FFF2-40B4-BE49-F238E27FC236}">
                      <a16:creationId xmlns:a16="http://schemas.microsoft.com/office/drawing/2014/main" id="{0BFD8F1E-6EFE-46D4-BC6C-210E6E196D95}"/>
                    </a:ext>
                  </a:extLst>
                </p:cNvPr>
                <p:cNvSpPr/>
                <p:nvPr/>
              </p:nvSpPr>
              <p:spPr>
                <a:xfrm>
                  <a:off x="5734072" y="804326"/>
                  <a:ext cx="28966" cy="12874"/>
                </a:xfrm>
                <a:custGeom>
                  <a:avLst/>
                  <a:gdLst>
                    <a:gd name="connsiteX0" fmla="*/ 4828 w 28966"/>
                    <a:gd name="connsiteY0" fmla="*/ 4828 h 12873"/>
                    <a:gd name="connsiteX1" fmla="*/ 26391 w 28966"/>
                    <a:gd name="connsiteY1" fmla="*/ 9012 h 12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966" h="12873">
                      <a:moveTo>
                        <a:pt x="4828" y="4828"/>
                      </a:moveTo>
                      <a:lnTo>
                        <a:pt x="26391" y="9012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6" name="Freeform: Shape 147">
                  <a:extLst>
                    <a:ext uri="{FF2B5EF4-FFF2-40B4-BE49-F238E27FC236}">
                      <a16:creationId xmlns:a16="http://schemas.microsoft.com/office/drawing/2014/main" id="{0565860F-644D-4C34-86F5-84BD2A9C48FC}"/>
                    </a:ext>
                  </a:extLst>
                </p:cNvPr>
                <p:cNvSpPr/>
                <p:nvPr/>
              </p:nvSpPr>
              <p:spPr>
                <a:xfrm>
                  <a:off x="5446343" y="784050"/>
                  <a:ext cx="280005" cy="41840"/>
                </a:xfrm>
                <a:custGeom>
                  <a:avLst/>
                  <a:gdLst>
                    <a:gd name="connsiteX0" fmla="*/ 4828 w 280004"/>
                    <a:gd name="connsiteY0" fmla="*/ 38943 h 41839"/>
                    <a:gd name="connsiteX1" fmla="*/ 187314 w 280004"/>
                    <a:gd name="connsiteY1" fmla="*/ 4828 h 41839"/>
                    <a:gd name="connsiteX2" fmla="*/ 278074 w 280004"/>
                    <a:gd name="connsiteY2" fmla="*/ 22529 h 41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0004" h="41839">
                      <a:moveTo>
                        <a:pt x="4828" y="38943"/>
                      </a:moveTo>
                      <a:lnTo>
                        <a:pt x="187314" y="4828"/>
                      </a:lnTo>
                      <a:lnTo>
                        <a:pt x="278074" y="22529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7" name="Freeform: Shape 148">
                  <a:extLst>
                    <a:ext uri="{FF2B5EF4-FFF2-40B4-BE49-F238E27FC236}">
                      <a16:creationId xmlns:a16="http://schemas.microsoft.com/office/drawing/2014/main" id="{BBA13A04-851C-4D4C-A6A5-E6FD8AE110BC}"/>
                    </a:ext>
                  </a:extLst>
                </p:cNvPr>
                <p:cNvSpPr/>
                <p:nvPr/>
              </p:nvSpPr>
              <p:spPr>
                <a:xfrm>
                  <a:off x="5628828" y="483126"/>
                  <a:ext cx="189888" cy="51495"/>
                </a:xfrm>
                <a:custGeom>
                  <a:avLst/>
                  <a:gdLst>
                    <a:gd name="connsiteX0" fmla="*/ 186670 w 189888"/>
                    <a:gd name="connsiteY0" fmla="*/ 46989 h 51495"/>
                    <a:gd name="connsiteX1" fmla="*/ 4828 w 189888"/>
                    <a:gd name="connsiteY1" fmla="*/ 4828 h 51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9888" h="51495">
                      <a:moveTo>
                        <a:pt x="186670" y="46989"/>
                      </a:moveTo>
                      <a:lnTo>
                        <a:pt x="4828" y="4828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8" name="Freeform: Shape 149">
                  <a:extLst>
                    <a:ext uri="{FF2B5EF4-FFF2-40B4-BE49-F238E27FC236}">
                      <a16:creationId xmlns:a16="http://schemas.microsoft.com/office/drawing/2014/main" id="{4D19EA5C-3A88-462C-9380-384E01086FB7}"/>
                    </a:ext>
                  </a:extLst>
                </p:cNvPr>
                <p:cNvSpPr/>
                <p:nvPr/>
              </p:nvSpPr>
              <p:spPr>
                <a:xfrm>
                  <a:off x="5424779" y="482804"/>
                  <a:ext cx="212417" cy="344374"/>
                </a:xfrm>
                <a:custGeom>
                  <a:avLst/>
                  <a:gdLst>
                    <a:gd name="connsiteX0" fmla="*/ 209199 w 212417"/>
                    <a:gd name="connsiteY0" fmla="*/ 4828 h 344373"/>
                    <a:gd name="connsiteX1" fmla="*/ 6759 w 212417"/>
                    <a:gd name="connsiteY1" fmla="*/ 35725 h 344373"/>
                    <a:gd name="connsiteX2" fmla="*/ 26391 w 212417"/>
                    <a:gd name="connsiteY2" fmla="*/ 47311 h 344373"/>
                    <a:gd name="connsiteX3" fmla="*/ 26391 w 212417"/>
                    <a:gd name="connsiteY3" fmla="*/ 340190 h 344373"/>
                    <a:gd name="connsiteX4" fmla="*/ 4828 w 212417"/>
                    <a:gd name="connsiteY4" fmla="*/ 329891 h 344373"/>
                    <a:gd name="connsiteX5" fmla="*/ 6759 w 212417"/>
                    <a:gd name="connsiteY5" fmla="*/ 35725 h 344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12417" h="344373">
                      <a:moveTo>
                        <a:pt x="209199" y="4828"/>
                      </a:moveTo>
                      <a:lnTo>
                        <a:pt x="6759" y="35725"/>
                      </a:lnTo>
                      <a:lnTo>
                        <a:pt x="26391" y="47311"/>
                      </a:lnTo>
                      <a:cubicBezTo>
                        <a:pt x="26391" y="47311"/>
                        <a:pt x="26391" y="341155"/>
                        <a:pt x="26391" y="340190"/>
                      </a:cubicBezTo>
                      <a:lnTo>
                        <a:pt x="4828" y="329891"/>
                      </a:lnTo>
                      <a:lnTo>
                        <a:pt x="6759" y="35725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29" name="Freeform: Shape 150">
                  <a:extLst>
                    <a:ext uri="{FF2B5EF4-FFF2-40B4-BE49-F238E27FC236}">
                      <a16:creationId xmlns:a16="http://schemas.microsoft.com/office/drawing/2014/main" id="{51D2E58C-21B8-4A13-B6E8-392BB50E63D8}"/>
                    </a:ext>
                  </a:extLst>
                </p:cNvPr>
                <p:cNvSpPr/>
                <p:nvPr/>
              </p:nvSpPr>
              <p:spPr>
                <a:xfrm>
                  <a:off x="5446343" y="483126"/>
                  <a:ext cx="189888" cy="51495"/>
                </a:xfrm>
                <a:custGeom>
                  <a:avLst/>
                  <a:gdLst>
                    <a:gd name="connsiteX0" fmla="*/ 187314 w 189888"/>
                    <a:gd name="connsiteY0" fmla="*/ 4828 h 51495"/>
                    <a:gd name="connsiteX1" fmla="*/ 4828 w 189888"/>
                    <a:gd name="connsiteY1" fmla="*/ 47311 h 51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9888" h="51495">
                      <a:moveTo>
                        <a:pt x="187314" y="4828"/>
                      </a:moveTo>
                      <a:lnTo>
                        <a:pt x="4828" y="47311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30" name="Freeform: Shape 151">
                  <a:extLst>
                    <a:ext uri="{FF2B5EF4-FFF2-40B4-BE49-F238E27FC236}">
                      <a16:creationId xmlns:a16="http://schemas.microsoft.com/office/drawing/2014/main" id="{C80D0233-227B-4B41-A6AD-3DA7A266ADE2}"/>
                    </a:ext>
                  </a:extLst>
                </p:cNvPr>
                <p:cNvSpPr/>
                <p:nvPr/>
              </p:nvSpPr>
              <p:spPr>
                <a:xfrm>
                  <a:off x="5627219" y="482804"/>
                  <a:ext cx="215636" cy="38621"/>
                </a:xfrm>
                <a:custGeom>
                  <a:avLst/>
                  <a:gdLst>
                    <a:gd name="connsiteX0" fmla="*/ 211130 w 215635"/>
                    <a:gd name="connsiteY0" fmla="*/ 36368 h 38621"/>
                    <a:gd name="connsiteX1" fmla="*/ 4828 w 215635"/>
                    <a:gd name="connsiteY1" fmla="*/ 4828 h 38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5635" h="38621">
                      <a:moveTo>
                        <a:pt x="211130" y="36368"/>
                      </a:moveTo>
                      <a:lnTo>
                        <a:pt x="4828" y="4828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31" name="Freeform: Shape 152">
                  <a:extLst>
                    <a:ext uri="{FF2B5EF4-FFF2-40B4-BE49-F238E27FC236}">
                      <a16:creationId xmlns:a16="http://schemas.microsoft.com/office/drawing/2014/main" id="{1B336B76-CB33-4D25-8523-6B632680A6E7}"/>
                    </a:ext>
                  </a:extLst>
                </p:cNvPr>
                <p:cNvSpPr/>
                <p:nvPr/>
              </p:nvSpPr>
              <p:spPr>
                <a:xfrm>
                  <a:off x="5809705" y="514344"/>
                  <a:ext cx="32184" cy="96553"/>
                </a:xfrm>
                <a:custGeom>
                  <a:avLst/>
                  <a:gdLst>
                    <a:gd name="connsiteX0" fmla="*/ 4828 w 32184"/>
                    <a:gd name="connsiteY0" fmla="*/ 94622 h 96553"/>
                    <a:gd name="connsiteX1" fmla="*/ 4828 w 32184"/>
                    <a:gd name="connsiteY1" fmla="*/ 15449 h 96553"/>
                    <a:gd name="connsiteX2" fmla="*/ 28322 w 32184"/>
                    <a:gd name="connsiteY2" fmla="*/ 4828 h 96553"/>
                    <a:gd name="connsiteX3" fmla="*/ 28000 w 32184"/>
                    <a:gd name="connsiteY3" fmla="*/ 74990 h 965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184" h="96553">
                      <a:moveTo>
                        <a:pt x="4828" y="94622"/>
                      </a:moveTo>
                      <a:cubicBezTo>
                        <a:pt x="4828" y="49564"/>
                        <a:pt x="4828" y="15449"/>
                        <a:pt x="4828" y="15449"/>
                      </a:cubicBezTo>
                      <a:lnTo>
                        <a:pt x="28322" y="4828"/>
                      </a:lnTo>
                      <a:lnTo>
                        <a:pt x="28000" y="74990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32" name="Freeform: Shape 153">
                  <a:extLst>
                    <a:ext uri="{FF2B5EF4-FFF2-40B4-BE49-F238E27FC236}">
                      <a16:creationId xmlns:a16="http://schemas.microsoft.com/office/drawing/2014/main" id="{6D5F1B45-A8E0-4271-A69B-6F55DF8A355F}"/>
                    </a:ext>
                  </a:extLst>
                </p:cNvPr>
                <p:cNvSpPr/>
                <p:nvPr/>
              </p:nvSpPr>
              <p:spPr>
                <a:xfrm>
                  <a:off x="5809383" y="690072"/>
                  <a:ext cx="32184" cy="138393"/>
                </a:xfrm>
                <a:custGeom>
                  <a:avLst/>
                  <a:gdLst>
                    <a:gd name="connsiteX0" fmla="*/ 28001 w 32184"/>
                    <a:gd name="connsiteY0" fmla="*/ 4828 h 138393"/>
                    <a:gd name="connsiteX1" fmla="*/ 27679 w 32184"/>
                    <a:gd name="connsiteY1" fmla="*/ 121979 h 138393"/>
                    <a:gd name="connsiteX2" fmla="*/ 4828 w 32184"/>
                    <a:gd name="connsiteY2" fmla="*/ 133565 h 138393"/>
                    <a:gd name="connsiteX3" fmla="*/ 5150 w 32184"/>
                    <a:gd name="connsiteY3" fmla="*/ 23816 h 138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184" h="138393">
                      <a:moveTo>
                        <a:pt x="28001" y="4828"/>
                      </a:moveTo>
                      <a:lnTo>
                        <a:pt x="27679" y="121979"/>
                      </a:lnTo>
                      <a:lnTo>
                        <a:pt x="4828" y="133565"/>
                      </a:lnTo>
                      <a:cubicBezTo>
                        <a:pt x="4828" y="133887"/>
                        <a:pt x="4828" y="83036"/>
                        <a:pt x="5150" y="23816"/>
                      </a:cubicBez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33" name="Freeform: Shape 154">
                  <a:extLst>
                    <a:ext uri="{FF2B5EF4-FFF2-40B4-BE49-F238E27FC236}">
                      <a16:creationId xmlns:a16="http://schemas.microsoft.com/office/drawing/2014/main" id="{E8EF2088-EAFF-4716-BB28-D327B2EE718C}"/>
                    </a:ext>
                  </a:extLst>
                </p:cNvPr>
                <p:cNvSpPr/>
                <p:nvPr/>
              </p:nvSpPr>
              <p:spPr>
                <a:xfrm>
                  <a:off x="5480136" y="628921"/>
                  <a:ext cx="115864" cy="28966"/>
                </a:xfrm>
                <a:custGeom>
                  <a:avLst/>
                  <a:gdLst>
                    <a:gd name="connsiteX0" fmla="*/ 111358 w 115864"/>
                    <a:gd name="connsiteY0" fmla="*/ 4828 h 28966"/>
                    <a:gd name="connsiteX1" fmla="*/ 4828 w 115864"/>
                    <a:gd name="connsiteY1" fmla="*/ 24782 h 28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5864" h="28966">
                      <a:moveTo>
                        <a:pt x="111358" y="4828"/>
                      </a:moveTo>
                      <a:lnTo>
                        <a:pt x="4828" y="24782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36" name="Freeform: Shape 155">
                  <a:extLst>
                    <a:ext uri="{FF2B5EF4-FFF2-40B4-BE49-F238E27FC236}">
                      <a16:creationId xmlns:a16="http://schemas.microsoft.com/office/drawing/2014/main" id="{057C8B3E-2A58-4753-AA76-0F39A92B0975}"/>
                    </a:ext>
                  </a:extLst>
                </p:cNvPr>
                <p:cNvSpPr/>
                <p:nvPr/>
              </p:nvSpPr>
              <p:spPr>
                <a:xfrm>
                  <a:off x="5480136" y="656278"/>
                  <a:ext cx="115864" cy="28966"/>
                </a:xfrm>
                <a:custGeom>
                  <a:avLst/>
                  <a:gdLst>
                    <a:gd name="connsiteX0" fmla="*/ 111358 w 115864"/>
                    <a:gd name="connsiteY0" fmla="*/ 4828 h 28966"/>
                    <a:gd name="connsiteX1" fmla="*/ 4828 w 115864"/>
                    <a:gd name="connsiteY1" fmla="*/ 24782 h 28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5864" h="28966">
                      <a:moveTo>
                        <a:pt x="111358" y="4828"/>
                      </a:moveTo>
                      <a:lnTo>
                        <a:pt x="4828" y="24782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37" name="Freeform: Shape 156">
                  <a:extLst>
                    <a:ext uri="{FF2B5EF4-FFF2-40B4-BE49-F238E27FC236}">
                      <a16:creationId xmlns:a16="http://schemas.microsoft.com/office/drawing/2014/main" id="{B7966783-0A0E-4C3F-8D57-70FC17B1E148}"/>
                    </a:ext>
                  </a:extLst>
                </p:cNvPr>
                <p:cNvSpPr/>
                <p:nvPr/>
              </p:nvSpPr>
              <p:spPr>
                <a:xfrm>
                  <a:off x="5480136" y="686853"/>
                  <a:ext cx="115864" cy="28966"/>
                </a:xfrm>
                <a:custGeom>
                  <a:avLst/>
                  <a:gdLst>
                    <a:gd name="connsiteX0" fmla="*/ 111358 w 115864"/>
                    <a:gd name="connsiteY0" fmla="*/ 4828 h 28966"/>
                    <a:gd name="connsiteX1" fmla="*/ 4828 w 115864"/>
                    <a:gd name="connsiteY1" fmla="*/ 24460 h 28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5864" h="28966">
                      <a:moveTo>
                        <a:pt x="111358" y="4828"/>
                      </a:moveTo>
                      <a:lnTo>
                        <a:pt x="4828" y="24460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38" name="Freeform: Shape 157">
                  <a:extLst>
                    <a:ext uri="{FF2B5EF4-FFF2-40B4-BE49-F238E27FC236}">
                      <a16:creationId xmlns:a16="http://schemas.microsoft.com/office/drawing/2014/main" id="{4EA8A217-F931-4ED8-B302-51CADEC8F2EB}"/>
                    </a:ext>
                  </a:extLst>
                </p:cNvPr>
                <p:cNvSpPr/>
                <p:nvPr/>
              </p:nvSpPr>
              <p:spPr>
                <a:xfrm>
                  <a:off x="5480136" y="715497"/>
                  <a:ext cx="115864" cy="28966"/>
                </a:xfrm>
                <a:custGeom>
                  <a:avLst/>
                  <a:gdLst>
                    <a:gd name="connsiteX0" fmla="*/ 111358 w 115864"/>
                    <a:gd name="connsiteY0" fmla="*/ 4828 h 28966"/>
                    <a:gd name="connsiteX1" fmla="*/ 4828 w 115864"/>
                    <a:gd name="connsiteY1" fmla="*/ 24782 h 28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5864" h="28966">
                      <a:moveTo>
                        <a:pt x="111358" y="4828"/>
                      </a:moveTo>
                      <a:lnTo>
                        <a:pt x="4828" y="24782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41" name="Freeform: Shape 158">
                  <a:extLst>
                    <a:ext uri="{FF2B5EF4-FFF2-40B4-BE49-F238E27FC236}">
                      <a16:creationId xmlns:a16="http://schemas.microsoft.com/office/drawing/2014/main" id="{F8310D4A-90D8-4082-BEFA-FFB02D5BF414}"/>
                    </a:ext>
                  </a:extLst>
                </p:cNvPr>
                <p:cNvSpPr/>
                <p:nvPr/>
              </p:nvSpPr>
              <p:spPr>
                <a:xfrm>
                  <a:off x="5664875" y="622484"/>
                  <a:ext cx="115864" cy="28966"/>
                </a:xfrm>
                <a:custGeom>
                  <a:avLst/>
                  <a:gdLst>
                    <a:gd name="connsiteX0" fmla="*/ 4828 w 115864"/>
                    <a:gd name="connsiteY0" fmla="*/ 4828 h 28966"/>
                    <a:gd name="connsiteX1" fmla="*/ 111358 w 115864"/>
                    <a:gd name="connsiteY1" fmla="*/ 24782 h 28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5864" h="28966">
                      <a:moveTo>
                        <a:pt x="4828" y="4828"/>
                      </a:moveTo>
                      <a:lnTo>
                        <a:pt x="111358" y="24782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45" name="Freeform: Shape 159">
                  <a:extLst>
                    <a:ext uri="{FF2B5EF4-FFF2-40B4-BE49-F238E27FC236}">
                      <a16:creationId xmlns:a16="http://schemas.microsoft.com/office/drawing/2014/main" id="{85937015-AEF5-4695-9451-D3C7EB0FD086}"/>
                    </a:ext>
                  </a:extLst>
                </p:cNvPr>
                <p:cNvSpPr/>
                <p:nvPr/>
              </p:nvSpPr>
              <p:spPr>
                <a:xfrm>
                  <a:off x="5664875" y="649841"/>
                  <a:ext cx="86898" cy="22529"/>
                </a:xfrm>
                <a:custGeom>
                  <a:avLst/>
                  <a:gdLst>
                    <a:gd name="connsiteX0" fmla="*/ 4828 w 86898"/>
                    <a:gd name="connsiteY0" fmla="*/ 4828 h 22529"/>
                    <a:gd name="connsiteX1" fmla="*/ 83680 w 86898"/>
                    <a:gd name="connsiteY1" fmla="*/ 19633 h 22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6898" h="22529">
                      <a:moveTo>
                        <a:pt x="4828" y="4828"/>
                      </a:moveTo>
                      <a:lnTo>
                        <a:pt x="83680" y="19633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46" name="Freeform: Shape 160">
                  <a:extLst>
                    <a:ext uri="{FF2B5EF4-FFF2-40B4-BE49-F238E27FC236}">
                      <a16:creationId xmlns:a16="http://schemas.microsoft.com/office/drawing/2014/main" id="{F59C4171-88FE-4EAB-8A44-E4EAA6CBDFAC}"/>
                    </a:ext>
                  </a:extLst>
                </p:cNvPr>
                <p:cNvSpPr/>
                <p:nvPr/>
              </p:nvSpPr>
              <p:spPr>
                <a:xfrm>
                  <a:off x="5664875" y="595127"/>
                  <a:ext cx="70806" cy="19311"/>
                </a:xfrm>
                <a:custGeom>
                  <a:avLst/>
                  <a:gdLst>
                    <a:gd name="connsiteX0" fmla="*/ 4828 w 70805"/>
                    <a:gd name="connsiteY0" fmla="*/ 4828 h 19310"/>
                    <a:gd name="connsiteX1" fmla="*/ 67266 w 70805"/>
                    <a:gd name="connsiteY1" fmla="*/ 16414 h 19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0805" h="19310">
                      <a:moveTo>
                        <a:pt x="4828" y="4828"/>
                      </a:moveTo>
                      <a:lnTo>
                        <a:pt x="67266" y="16414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47" name="Freeform: Shape 161">
                  <a:extLst>
                    <a:ext uri="{FF2B5EF4-FFF2-40B4-BE49-F238E27FC236}">
                      <a16:creationId xmlns:a16="http://schemas.microsoft.com/office/drawing/2014/main" id="{11F77374-1F81-4799-A817-8505A1398E6A}"/>
                    </a:ext>
                  </a:extLst>
                </p:cNvPr>
                <p:cNvSpPr/>
                <p:nvPr/>
              </p:nvSpPr>
              <p:spPr>
                <a:xfrm>
                  <a:off x="5664875" y="680094"/>
                  <a:ext cx="77243" cy="22529"/>
                </a:xfrm>
                <a:custGeom>
                  <a:avLst/>
                  <a:gdLst>
                    <a:gd name="connsiteX0" fmla="*/ 4828 w 77242"/>
                    <a:gd name="connsiteY0" fmla="*/ 4828 h 22529"/>
                    <a:gd name="connsiteX1" fmla="*/ 74668 w 77242"/>
                    <a:gd name="connsiteY1" fmla="*/ 18023 h 22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7242" h="22529">
                      <a:moveTo>
                        <a:pt x="4828" y="4828"/>
                      </a:moveTo>
                      <a:lnTo>
                        <a:pt x="74668" y="18023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48" name="Freeform: Shape 162">
                  <a:extLst>
                    <a:ext uri="{FF2B5EF4-FFF2-40B4-BE49-F238E27FC236}">
                      <a16:creationId xmlns:a16="http://schemas.microsoft.com/office/drawing/2014/main" id="{C4F7B843-AF0B-4FB4-92B7-C4FF73A4838B}"/>
                    </a:ext>
                  </a:extLst>
                </p:cNvPr>
                <p:cNvSpPr/>
                <p:nvPr/>
              </p:nvSpPr>
              <p:spPr>
                <a:xfrm>
                  <a:off x="5664875" y="709060"/>
                  <a:ext cx="74024" cy="19311"/>
                </a:xfrm>
                <a:custGeom>
                  <a:avLst/>
                  <a:gdLst>
                    <a:gd name="connsiteX0" fmla="*/ 4828 w 74024"/>
                    <a:gd name="connsiteY0" fmla="*/ 4828 h 19310"/>
                    <a:gd name="connsiteX1" fmla="*/ 69197 w 74024"/>
                    <a:gd name="connsiteY1" fmla="*/ 17058 h 193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4024" h="19310">
                      <a:moveTo>
                        <a:pt x="4828" y="4828"/>
                      </a:moveTo>
                      <a:lnTo>
                        <a:pt x="69197" y="17058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49" name="Freeform: Shape 163">
                  <a:extLst>
                    <a:ext uri="{FF2B5EF4-FFF2-40B4-BE49-F238E27FC236}">
                      <a16:creationId xmlns:a16="http://schemas.microsoft.com/office/drawing/2014/main" id="{1A7AB7E2-1214-4E3E-A636-EDB4A0FF5154}"/>
                    </a:ext>
                  </a:extLst>
                </p:cNvPr>
                <p:cNvSpPr/>
                <p:nvPr/>
              </p:nvSpPr>
              <p:spPr>
                <a:xfrm>
                  <a:off x="5628507" y="498574"/>
                  <a:ext cx="9655" cy="276786"/>
                </a:xfrm>
                <a:custGeom>
                  <a:avLst/>
                  <a:gdLst>
                    <a:gd name="connsiteX0" fmla="*/ 4828 w 9655"/>
                    <a:gd name="connsiteY0" fmla="*/ 4828 h 276786"/>
                    <a:gd name="connsiteX1" fmla="*/ 4828 w 9655"/>
                    <a:gd name="connsiteY1" fmla="*/ 274212 h 276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655" h="276786">
                      <a:moveTo>
                        <a:pt x="4828" y="4828"/>
                      </a:moveTo>
                      <a:lnTo>
                        <a:pt x="4828" y="274212"/>
                      </a:lnTo>
                    </a:path>
                  </a:pathLst>
                </a:custGeom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250" name="Freeform: Shape 164">
                  <a:extLst>
                    <a:ext uri="{FF2B5EF4-FFF2-40B4-BE49-F238E27FC236}">
                      <a16:creationId xmlns:a16="http://schemas.microsoft.com/office/drawing/2014/main" id="{7FAB0AB2-A976-4994-9BBF-6E74E1558FCC}"/>
                    </a:ext>
                  </a:extLst>
                </p:cNvPr>
                <p:cNvSpPr/>
                <p:nvPr/>
              </p:nvSpPr>
              <p:spPr>
                <a:xfrm>
                  <a:off x="5483998" y="543632"/>
                  <a:ext cx="112646" cy="77243"/>
                </a:xfrm>
                <a:custGeom>
                  <a:avLst/>
                  <a:gdLst>
                    <a:gd name="connsiteX0" fmla="*/ 5793 w 112645"/>
                    <a:gd name="connsiteY0" fmla="*/ 72737 h 77242"/>
                    <a:gd name="connsiteX1" fmla="*/ 107818 w 112645"/>
                    <a:gd name="connsiteY1" fmla="*/ 52461 h 77242"/>
                    <a:gd name="connsiteX2" fmla="*/ 106852 w 112645"/>
                    <a:gd name="connsiteY2" fmla="*/ 4828 h 77242"/>
                    <a:gd name="connsiteX3" fmla="*/ 4828 w 112645"/>
                    <a:gd name="connsiteY3" fmla="*/ 25426 h 77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2645" h="77242">
                      <a:moveTo>
                        <a:pt x="5793" y="72737"/>
                      </a:moveTo>
                      <a:lnTo>
                        <a:pt x="107818" y="52461"/>
                      </a:lnTo>
                      <a:lnTo>
                        <a:pt x="106852" y="4828"/>
                      </a:lnTo>
                      <a:lnTo>
                        <a:pt x="4828" y="25426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</p:grpSp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05F6D42A-A6EF-460C-959E-01CED951F35D}"/>
                  </a:ext>
                </a:extLst>
              </p:cNvPr>
              <p:cNvSpPr/>
              <p:nvPr/>
            </p:nvSpPr>
            <p:spPr>
              <a:xfrm>
                <a:off x="1856006" y="6271386"/>
                <a:ext cx="1593688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Choose or build an</a:t>
                </a:r>
                <a:br>
                  <a:rPr lang="en-US" sz="1440" dirty="0">
                    <a:solidFill>
                      <a:schemeClr val="tx1"/>
                    </a:solidFill>
                    <a:latin typeface="+mj-lt"/>
                  </a:rPr>
                </a:b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ML algorithm</a:t>
                </a:r>
              </a:p>
            </p:txBody>
          </p:sp>
        </p:grpSp>
      </p:grpSp>
      <p:sp>
        <p:nvSpPr>
          <p:cNvPr id="280" name="TextBox 279"/>
          <p:cNvSpPr txBox="1"/>
          <p:nvPr/>
        </p:nvSpPr>
        <p:spPr>
          <a:xfrm>
            <a:off x="141363" y="1972162"/>
            <a:ext cx="14064371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5"/>
                </a:solidFill>
                <a:latin typeface="+mj-lt"/>
              </a:rPr>
              <a:t>Web-based IDE for machine learning</a:t>
            </a:r>
          </a:p>
        </p:txBody>
      </p:sp>
      <p:sp>
        <p:nvSpPr>
          <p:cNvPr id="281" name="TextBox 280"/>
          <p:cNvSpPr txBox="1"/>
          <p:nvPr/>
        </p:nvSpPr>
        <p:spPr>
          <a:xfrm rot="10800000" flipV="1">
            <a:off x="144273" y="2492302"/>
            <a:ext cx="8960798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5"/>
                </a:solidFill>
                <a:latin typeface="+mj-lt"/>
              </a:rPr>
              <a:t>Automatically build and train models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FFE2D516-FF63-0041-A1B1-3E6C650AF020}"/>
              </a:ext>
            </a:extLst>
          </p:cNvPr>
          <p:cNvGrpSpPr/>
          <p:nvPr/>
        </p:nvGrpSpPr>
        <p:grpSpPr>
          <a:xfrm>
            <a:off x="3324267" y="1081364"/>
            <a:ext cx="5816261" cy="6188655"/>
            <a:chOff x="3324267" y="1081364"/>
            <a:chExt cx="5816261" cy="6188655"/>
          </a:xfrm>
        </p:grpSpPr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43942A11-29F4-C54F-998C-AA79AAF341D9}"/>
                </a:ext>
              </a:extLst>
            </p:cNvPr>
            <p:cNvSpPr txBox="1"/>
            <p:nvPr/>
          </p:nvSpPr>
          <p:spPr>
            <a:xfrm>
              <a:off x="5161227" y="1081364"/>
              <a:ext cx="2572547" cy="923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292608" tIns="292608" rIns="292608" bIns="292608" numCol="1" spcCol="38100" rtlCol="0" anchor="t">
              <a:spAutoFit/>
            </a:bodyPr>
            <a:lstStyle/>
            <a:p>
              <a:pPr defTabSz="2194424" hangingPunct="0"/>
              <a:r>
                <a:rPr lang="en-US" sz="2160" b="1" dirty="0">
                  <a:latin typeface="+mj-lt"/>
                  <a:ea typeface="Amazon Ember"/>
                  <a:cs typeface="Amazon Ember"/>
                  <a:sym typeface="Amazon Ember"/>
                </a:rPr>
                <a:t>Train &amp; Tune</a:t>
              </a:r>
            </a:p>
          </p:txBody>
        </p:sp>
        <p:grpSp>
          <p:nvGrpSpPr>
            <p:cNvPr id="5" name="Groupe 4">
              <a:extLst>
                <a:ext uri="{FF2B5EF4-FFF2-40B4-BE49-F238E27FC236}">
                  <a16:creationId xmlns:a16="http://schemas.microsoft.com/office/drawing/2014/main" id="{79B0340A-B347-4D4A-8EC3-A4203C250EA2}"/>
                </a:ext>
              </a:extLst>
            </p:cNvPr>
            <p:cNvGrpSpPr/>
            <p:nvPr/>
          </p:nvGrpSpPr>
          <p:grpSpPr>
            <a:xfrm>
              <a:off x="3324267" y="3005262"/>
              <a:ext cx="5816261" cy="4264757"/>
              <a:chOff x="3324267" y="3005262"/>
              <a:chExt cx="5816261" cy="4264757"/>
            </a:xfrm>
          </p:grpSpPr>
          <p:sp>
            <p:nvSpPr>
              <p:cNvPr id="277" name="TextBox 276"/>
              <p:cNvSpPr txBox="1"/>
              <p:nvPr/>
            </p:nvSpPr>
            <p:spPr>
              <a:xfrm>
                <a:off x="3808821" y="3005262"/>
                <a:ext cx="5290256" cy="426475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38E0F058-CB68-4959-BCAC-A370B287DDEB}"/>
                  </a:ext>
                </a:extLst>
              </p:cNvPr>
              <p:cNvSpPr/>
              <p:nvPr/>
            </p:nvSpPr>
            <p:spPr>
              <a:xfrm>
                <a:off x="3324267" y="3587144"/>
                <a:ext cx="2048256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b" anchorCtr="0"/>
              <a:lstStyle/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One-click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training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C1E679B-63C9-466E-946D-40313AA48DCC}"/>
                  </a:ext>
                </a:extLst>
              </p:cNvPr>
              <p:cNvSpPr/>
              <p:nvPr/>
            </p:nvSpPr>
            <p:spPr>
              <a:xfrm>
                <a:off x="5061717" y="3416536"/>
                <a:ext cx="2048256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b" anchorCtr="0"/>
              <a:lstStyle/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Debugging and optimization</a:t>
                </a:r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FC1E679B-63C9-466E-946D-40313AA48DCC}"/>
                  </a:ext>
                </a:extLst>
              </p:cNvPr>
              <p:cNvSpPr/>
              <p:nvPr/>
            </p:nvSpPr>
            <p:spPr>
              <a:xfrm>
                <a:off x="7346013" y="3587144"/>
                <a:ext cx="1727059" cy="424189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b" anchorCtr="0"/>
              <a:lstStyle/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Visually track and compare experiments</a:t>
                </a:r>
              </a:p>
            </p:txBody>
          </p:sp>
          <p:grpSp>
            <p:nvGrpSpPr>
              <p:cNvPr id="168" name="Graphic 190">
                <a:extLst>
                  <a:ext uri="{FF2B5EF4-FFF2-40B4-BE49-F238E27FC236}">
                    <a16:creationId xmlns:a16="http://schemas.microsoft.com/office/drawing/2014/main" id="{D228E179-C1EA-45ED-9736-A2F5487E6F54}"/>
                  </a:ext>
                </a:extLst>
              </p:cNvPr>
              <p:cNvGrpSpPr/>
              <p:nvPr/>
            </p:nvGrpSpPr>
            <p:grpSpPr>
              <a:xfrm>
                <a:off x="5758702" y="4347056"/>
                <a:ext cx="1070842" cy="1070842"/>
                <a:chOff x="6982603" y="4250234"/>
                <a:chExt cx="643689" cy="643689"/>
              </a:xfrm>
            </p:grpSpPr>
            <p:sp>
              <p:nvSpPr>
                <p:cNvPr id="169" name="Freeform: Shape 80">
                  <a:extLst>
                    <a:ext uri="{FF2B5EF4-FFF2-40B4-BE49-F238E27FC236}">
                      <a16:creationId xmlns:a16="http://schemas.microsoft.com/office/drawing/2014/main" id="{166D7CCB-D56C-4C70-A4EB-948422328B42}"/>
                    </a:ext>
                  </a:extLst>
                </p:cNvPr>
                <p:cNvSpPr/>
                <p:nvPr/>
              </p:nvSpPr>
              <p:spPr>
                <a:xfrm>
                  <a:off x="7008994" y="4466835"/>
                  <a:ext cx="273568" cy="302534"/>
                </a:xfrm>
                <a:custGeom>
                  <a:avLst/>
                  <a:gdLst>
                    <a:gd name="connsiteX0" fmla="*/ 254257 w 273567"/>
                    <a:gd name="connsiteY0" fmla="*/ 91082 h 302533"/>
                    <a:gd name="connsiteX1" fmla="*/ 264878 w 273567"/>
                    <a:gd name="connsiteY1" fmla="*/ 75955 h 302533"/>
                    <a:gd name="connsiteX2" fmla="*/ 271959 w 273567"/>
                    <a:gd name="connsiteY2" fmla="*/ 65978 h 302533"/>
                    <a:gd name="connsiteX3" fmla="*/ 265844 w 273567"/>
                    <a:gd name="connsiteY3" fmla="*/ 59219 h 302533"/>
                    <a:gd name="connsiteX4" fmla="*/ 259729 w 273567"/>
                    <a:gd name="connsiteY4" fmla="*/ 52461 h 302533"/>
                    <a:gd name="connsiteX5" fmla="*/ 253613 w 273567"/>
                    <a:gd name="connsiteY5" fmla="*/ 45702 h 302533"/>
                    <a:gd name="connsiteX6" fmla="*/ 212739 w 273567"/>
                    <a:gd name="connsiteY6" fmla="*/ 66622 h 302533"/>
                    <a:gd name="connsiteX7" fmla="*/ 183451 w 273567"/>
                    <a:gd name="connsiteY7" fmla="*/ 52139 h 302533"/>
                    <a:gd name="connsiteX8" fmla="*/ 175405 w 273567"/>
                    <a:gd name="connsiteY8" fmla="*/ 7081 h 302533"/>
                    <a:gd name="connsiteX9" fmla="*/ 166715 w 273567"/>
                    <a:gd name="connsiteY9" fmla="*/ 6115 h 302533"/>
                    <a:gd name="connsiteX10" fmla="*/ 157382 w 273567"/>
                    <a:gd name="connsiteY10" fmla="*/ 5471 h 302533"/>
                    <a:gd name="connsiteX11" fmla="*/ 148370 w 273567"/>
                    <a:gd name="connsiteY11" fmla="*/ 4828 h 302533"/>
                    <a:gd name="connsiteX12" fmla="*/ 134531 w 273567"/>
                    <a:gd name="connsiteY12" fmla="*/ 48277 h 302533"/>
                    <a:gd name="connsiteX13" fmla="*/ 103312 w 273567"/>
                    <a:gd name="connsiteY13" fmla="*/ 58898 h 302533"/>
                    <a:gd name="connsiteX14" fmla="*/ 65656 w 273567"/>
                    <a:gd name="connsiteY14" fmla="*/ 32828 h 302533"/>
                    <a:gd name="connsiteX15" fmla="*/ 58898 w 273567"/>
                    <a:gd name="connsiteY15" fmla="*/ 38943 h 302533"/>
                    <a:gd name="connsiteX16" fmla="*/ 52139 w 273567"/>
                    <a:gd name="connsiteY16" fmla="*/ 45058 h 302533"/>
                    <a:gd name="connsiteX17" fmla="*/ 45380 w 273567"/>
                    <a:gd name="connsiteY17" fmla="*/ 51173 h 302533"/>
                    <a:gd name="connsiteX18" fmla="*/ 66300 w 273567"/>
                    <a:gd name="connsiteY18" fmla="*/ 91726 h 302533"/>
                    <a:gd name="connsiteX19" fmla="*/ 51817 w 273567"/>
                    <a:gd name="connsiteY19" fmla="*/ 121335 h 302533"/>
                    <a:gd name="connsiteX20" fmla="*/ 6759 w 273567"/>
                    <a:gd name="connsiteY20" fmla="*/ 129381 h 302533"/>
                    <a:gd name="connsiteX21" fmla="*/ 6115 w 273567"/>
                    <a:gd name="connsiteY21" fmla="*/ 138393 h 302533"/>
                    <a:gd name="connsiteX22" fmla="*/ 5471 w 273567"/>
                    <a:gd name="connsiteY22" fmla="*/ 147083 h 302533"/>
                    <a:gd name="connsiteX23" fmla="*/ 4828 w 273567"/>
                    <a:gd name="connsiteY23" fmla="*/ 156095 h 302533"/>
                    <a:gd name="connsiteX24" fmla="*/ 48277 w 273567"/>
                    <a:gd name="connsiteY24" fmla="*/ 170256 h 302533"/>
                    <a:gd name="connsiteX25" fmla="*/ 58898 w 273567"/>
                    <a:gd name="connsiteY25" fmla="*/ 201153 h 302533"/>
                    <a:gd name="connsiteX26" fmla="*/ 32828 w 273567"/>
                    <a:gd name="connsiteY26" fmla="*/ 238809 h 302533"/>
                    <a:gd name="connsiteX27" fmla="*/ 38943 w 273567"/>
                    <a:gd name="connsiteY27" fmla="*/ 245567 h 302533"/>
                    <a:gd name="connsiteX28" fmla="*/ 45058 w 273567"/>
                    <a:gd name="connsiteY28" fmla="*/ 252326 h 302533"/>
                    <a:gd name="connsiteX29" fmla="*/ 51173 w 273567"/>
                    <a:gd name="connsiteY29" fmla="*/ 259085 h 302533"/>
                    <a:gd name="connsiteX30" fmla="*/ 92048 w 273567"/>
                    <a:gd name="connsiteY30" fmla="*/ 238165 h 302533"/>
                    <a:gd name="connsiteX31" fmla="*/ 121335 w 273567"/>
                    <a:gd name="connsiteY31" fmla="*/ 252648 h 302533"/>
                    <a:gd name="connsiteX32" fmla="*/ 129381 w 273567"/>
                    <a:gd name="connsiteY32" fmla="*/ 297706 h 302533"/>
                    <a:gd name="connsiteX33" fmla="*/ 138393 w 273567"/>
                    <a:gd name="connsiteY33" fmla="*/ 298350 h 302533"/>
                    <a:gd name="connsiteX34" fmla="*/ 147405 w 273567"/>
                    <a:gd name="connsiteY34" fmla="*/ 298994 h 302533"/>
                    <a:gd name="connsiteX35" fmla="*/ 156416 w 273567"/>
                    <a:gd name="connsiteY35" fmla="*/ 299637 h 302533"/>
                    <a:gd name="connsiteX36" fmla="*/ 170578 w 273567"/>
                    <a:gd name="connsiteY36" fmla="*/ 255866 h 302533"/>
                    <a:gd name="connsiteX37" fmla="*/ 201153 w 273567"/>
                    <a:gd name="connsiteY37" fmla="*/ 245567 h 302533"/>
                    <a:gd name="connsiteX38" fmla="*/ 239130 w 273567"/>
                    <a:gd name="connsiteY38" fmla="*/ 271637 h 302533"/>
                    <a:gd name="connsiteX39" fmla="*/ 245889 w 273567"/>
                    <a:gd name="connsiteY39" fmla="*/ 265522 h 302533"/>
                    <a:gd name="connsiteX40" fmla="*/ 252648 w 273567"/>
                    <a:gd name="connsiteY40" fmla="*/ 259407 h 302533"/>
                    <a:gd name="connsiteX41" fmla="*/ 259407 w 273567"/>
                    <a:gd name="connsiteY41" fmla="*/ 253292 h 302533"/>
                    <a:gd name="connsiteX42" fmla="*/ 250717 w 273567"/>
                    <a:gd name="connsiteY42" fmla="*/ 236556 h 302533"/>
                    <a:gd name="connsiteX43" fmla="*/ 243314 w 273567"/>
                    <a:gd name="connsiteY43" fmla="*/ 222395 h 3025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273567" h="302533">
                      <a:moveTo>
                        <a:pt x="254257" y="91082"/>
                      </a:moveTo>
                      <a:lnTo>
                        <a:pt x="264878" y="75955"/>
                      </a:lnTo>
                      <a:lnTo>
                        <a:pt x="271959" y="65978"/>
                      </a:lnTo>
                      <a:lnTo>
                        <a:pt x="265844" y="59219"/>
                      </a:lnTo>
                      <a:lnTo>
                        <a:pt x="259729" y="52461"/>
                      </a:lnTo>
                      <a:lnTo>
                        <a:pt x="253613" y="45702"/>
                      </a:lnTo>
                      <a:lnTo>
                        <a:pt x="212739" y="66622"/>
                      </a:lnTo>
                      <a:cubicBezTo>
                        <a:pt x="203728" y="60185"/>
                        <a:pt x="193750" y="55357"/>
                        <a:pt x="183451" y="52139"/>
                      </a:cubicBezTo>
                      <a:lnTo>
                        <a:pt x="175405" y="7081"/>
                      </a:lnTo>
                      <a:lnTo>
                        <a:pt x="166715" y="6115"/>
                      </a:lnTo>
                      <a:lnTo>
                        <a:pt x="157382" y="5471"/>
                      </a:lnTo>
                      <a:lnTo>
                        <a:pt x="148370" y="4828"/>
                      </a:lnTo>
                      <a:lnTo>
                        <a:pt x="134531" y="48277"/>
                      </a:lnTo>
                      <a:cubicBezTo>
                        <a:pt x="123910" y="50208"/>
                        <a:pt x="113289" y="53748"/>
                        <a:pt x="103312" y="58898"/>
                      </a:cubicBezTo>
                      <a:lnTo>
                        <a:pt x="65656" y="32828"/>
                      </a:lnTo>
                      <a:lnTo>
                        <a:pt x="58898" y="38943"/>
                      </a:lnTo>
                      <a:lnTo>
                        <a:pt x="52139" y="45058"/>
                      </a:lnTo>
                      <a:lnTo>
                        <a:pt x="45380" y="51173"/>
                      </a:lnTo>
                      <a:lnTo>
                        <a:pt x="66300" y="91726"/>
                      </a:lnTo>
                      <a:cubicBezTo>
                        <a:pt x="59863" y="100737"/>
                        <a:pt x="55035" y="110714"/>
                        <a:pt x="51817" y="121335"/>
                      </a:cubicBezTo>
                      <a:lnTo>
                        <a:pt x="6759" y="129381"/>
                      </a:lnTo>
                      <a:lnTo>
                        <a:pt x="6115" y="138393"/>
                      </a:lnTo>
                      <a:lnTo>
                        <a:pt x="5471" y="147083"/>
                      </a:lnTo>
                      <a:lnTo>
                        <a:pt x="4828" y="156095"/>
                      </a:lnTo>
                      <a:lnTo>
                        <a:pt x="48277" y="170256"/>
                      </a:lnTo>
                      <a:cubicBezTo>
                        <a:pt x="50208" y="180877"/>
                        <a:pt x="53748" y="191497"/>
                        <a:pt x="58898" y="201153"/>
                      </a:cubicBezTo>
                      <a:lnTo>
                        <a:pt x="32828" y="238809"/>
                      </a:lnTo>
                      <a:lnTo>
                        <a:pt x="38943" y="245567"/>
                      </a:lnTo>
                      <a:lnTo>
                        <a:pt x="45058" y="252326"/>
                      </a:lnTo>
                      <a:lnTo>
                        <a:pt x="51173" y="259085"/>
                      </a:lnTo>
                      <a:lnTo>
                        <a:pt x="92048" y="238165"/>
                      </a:lnTo>
                      <a:cubicBezTo>
                        <a:pt x="101059" y="244602"/>
                        <a:pt x="111036" y="249429"/>
                        <a:pt x="121335" y="252648"/>
                      </a:cubicBezTo>
                      <a:lnTo>
                        <a:pt x="129381" y="297706"/>
                      </a:lnTo>
                      <a:lnTo>
                        <a:pt x="138393" y="298350"/>
                      </a:lnTo>
                      <a:lnTo>
                        <a:pt x="147405" y="298994"/>
                      </a:lnTo>
                      <a:lnTo>
                        <a:pt x="156416" y="299637"/>
                      </a:lnTo>
                      <a:lnTo>
                        <a:pt x="170578" y="255866"/>
                      </a:lnTo>
                      <a:cubicBezTo>
                        <a:pt x="181198" y="253935"/>
                        <a:pt x="191497" y="250395"/>
                        <a:pt x="201153" y="245567"/>
                      </a:cubicBezTo>
                      <a:lnTo>
                        <a:pt x="239130" y="271637"/>
                      </a:lnTo>
                      <a:lnTo>
                        <a:pt x="245889" y="265522"/>
                      </a:lnTo>
                      <a:lnTo>
                        <a:pt x="252648" y="259407"/>
                      </a:lnTo>
                      <a:lnTo>
                        <a:pt x="259407" y="253292"/>
                      </a:lnTo>
                      <a:lnTo>
                        <a:pt x="250717" y="236556"/>
                      </a:lnTo>
                      <a:lnTo>
                        <a:pt x="243314" y="222395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70" name="Freeform: Shape 81">
                  <a:extLst>
                    <a:ext uri="{FF2B5EF4-FFF2-40B4-BE49-F238E27FC236}">
                      <a16:creationId xmlns:a16="http://schemas.microsoft.com/office/drawing/2014/main" id="{284E3989-C03A-47BC-BE46-DB324075662D}"/>
                    </a:ext>
                  </a:extLst>
                </p:cNvPr>
                <p:cNvSpPr/>
                <p:nvPr/>
              </p:nvSpPr>
              <p:spPr>
                <a:xfrm>
                  <a:off x="7097501" y="4555664"/>
                  <a:ext cx="106209" cy="125519"/>
                </a:xfrm>
                <a:custGeom>
                  <a:avLst/>
                  <a:gdLst>
                    <a:gd name="connsiteX0" fmla="*/ 101703 w 106208"/>
                    <a:gd name="connsiteY0" fmla="*/ 108462 h 125519"/>
                    <a:gd name="connsiteX1" fmla="*/ 76921 w 106208"/>
                    <a:gd name="connsiteY1" fmla="*/ 121014 h 125519"/>
                    <a:gd name="connsiteX2" fmla="*/ 63725 w 106208"/>
                    <a:gd name="connsiteY2" fmla="*/ 122623 h 125519"/>
                    <a:gd name="connsiteX3" fmla="*/ 4828 w 106208"/>
                    <a:gd name="connsiteY3" fmla="*/ 63725 h 125519"/>
                    <a:gd name="connsiteX4" fmla="*/ 63725 w 106208"/>
                    <a:gd name="connsiteY4" fmla="*/ 4828 h 125519"/>
                    <a:gd name="connsiteX5" fmla="*/ 84001 w 106208"/>
                    <a:gd name="connsiteY5" fmla="*/ 8368 h 125519"/>
                    <a:gd name="connsiteX6" fmla="*/ 104278 w 106208"/>
                    <a:gd name="connsiteY6" fmla="*/ 20920 h 125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6208" h="125519">
                      <a:moveTo>
                        <a:pt x="101703" y="108462"/>
                      </a:moveTo>
                      <a:cubicBezTo>
                        <a:pt x="94622" y="114577"/>
                        <a:pt x="86254" y="118761"/>
                        <a:pt x="76921" y="121014"/>
                      </a:cubicBezTo>
                      <a:cubicBezTo>
                        <a:pt x="72737" y="121979"/>
                        <a:pt x="68231" y="122623"/>
                        <a:pt x="63725" y="122623"/>
                      </a:cubicBezTo>
                      <a:cubicBezTo>
                        <a:pt x="31219" y="122623"/>
                        <a:pt x="4828" y="96232"/>
                        <a:pt x="4828" y="63725"/>
                      </a:cubicBezTo>
                      <a:cubicBezTo>
                        <a:pt x="4828" y="31219"/>
                        <a:pt x="31219" y="4828"/>
                        <a:pt x="63725" y="4828"/>
                      </a:cubicBezTo>
                      <a:cubicBezTo>
                        <a:pt x="70806" y="4828"/>
                        <a:pt x="77886" y="6115"/>
                        <a:pt x="84001" y="8368"/>
                      </a:cubicBezTo>
                      <a:cubicBezTo>
                        <a:pt x="91726" y="11265"/>
                        <a:pt x="98484" y="15449"/>
                        <a:pt x="104278" y="20920"/>
                      </a:cubicBezTo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71" name="Freeform: Shape 82">
                  <a:extLst>
                    <a:ext uri="{FF2B5EF4-FFF2-40B4-BE49-F238E27FC236}">
                      <a16:creationId xmlns:a16="http://schemas.microsoft.com/office/drawing/2014/main" id="{E42FA753-DCCD-4906-AC23-EB53B70747F9}"/>
                    </a:ext>
                  </a:extLst>
                </p:cNvPr>
                <p:cNvSpPr/>
                <p:nvPr/>
              </p:nvSpPr>
              <p:spPr>
                <a:xfrm>
                  <a:off x="7289321" y="4372213"/>
                  <a:ext cx="196325" cy="196325"/>
                </a:xfrm>
                <a:custGeom>
                  <a:avLst/>
                  <a:gdLst>
                    <a:gd name="connsiteX0" fmla="*/ 22529 w 196325"/>
                    <a:gd name="connsiteY0" fmla="*/ 154807 h 196325"/>
                    <a:gd name="connsiteX1" fmla="*/ 26391 w 196325"/>
                    <a:gd name="connsiteY1" fmla="*/ 159313 h 196325"/>
                    <a:gd name="connsiteX2" fmla="*/ 30253 w 196325"/>
                    <a:gd name="connsiteY2" fmla="*/ 163819 h 196325"/>
                    <a:gd name="connsiteX3" fmla="*/ 34116 w 196325"/>
                    <a:gd name="connsiteY3" fmla="*/ 168325 h 196325"/>
                    <a:gd name="connsiteX4" fmla="*/ 60185 w 196325"/>
                    <a:gd name="connsiteY4" fmla="*/ 154807 h 196325"/>
                    <a:gd name="connsiteX5" fmla="*/ 78852 w 196325"/>
                    <a:gd name="connsiteY5" fmla="*/ 164141 h 196325"/>
                    <a:gd name="connsiteX6" fmla="*/ 84001 w 196325"/>
                    <a:gd name="connsiteY6" fmla="*/ 193107 h 196325"/>
                    <a:gd name="connsiteX7" fmla="*/ 89795 w 196325"/>
                    <a:gd name="connsiteY7" fmla="*/ 193429 h 196325"/>
                    <a:gd name="connsiteX8" fmla="*/ 95588 w 196325"/>
                    <a:gd name="connsiteY8" fmla="*/ 193429 h 196325"/>
                    <a:gd name="connsiteX9" fmla="*/ 101381 w 196325"/>
                    <a:gd name="connsiteY9" fmla="*/ 193750 h 196325"/>
                    <a:gd name="connsiteX10" fmla="*/ 110393 w 196325"/>
                    <a:gd name="connsiteY10" fmla="*/ 165750 h 196325"/>
                    <a:gd name="connsiteX11" fmla="*/ 130025 w 196325"/>
                    <a:gd name="connsiteY11" fmla="*/ 158991 h 196325"/>
                    <a:gd name="connsiteX12" fmla="*/ 154164 w 196325"/>
                    <a:gd name="connsiteY12" fmla="*/ 175727 h 196325"/>
                    <a:gd name="connsiteX13" fmla="*/ 158669 w 196325"/>
                    <a:gd name="connsiteY13" fmla="*/ 171865 h 196325"/>
                    <a:gd name="connsiteX14" fmla="*/ 163175 w 196325"/>
                    <a:gd name="connsiteY14" fmla="*/ 168003 h 196325"/>
                    <a:gd name="connsiteX15" fmla="*/ 167681 w 196325"/>
                    <a:gd name="connsiteY15" fmla="*/ 164141 h 196325"/>
                    <a:gd name="connsiteX16" fmla="*/ 154164 w 196325"/>
                    <a:gd name="connsiteY16" fmla="*/ 138071 h 196325"/>
                    <a:gd name="connsiteX17" fmla="*/ 163497 w 196325"/>
                    <a:gd name="connsiteY17" fmla="*/ 119404 h 196325"/>
                    <a:gd name="connsiteX18" fmla="*/ 192463 w 196325"/>
                    <a:gd name="connsiteY18" fmla="*/ 114255 h 196325"/>
                    <a:gd name="connsiteX19" fmla="*/ 192785 w 196325"/>
                    <a:gd name="connsiteY19" fmla="*/ 108462 h 196325"/>
                    <a:gd name="connsiteX20" fmla="*/ 193107 w 196325"/>
                    <a:gd name="connsiteY20" fmla="*/ 102668 h 196325"/>
                    <a:gd name="connsiteX21" fmla="*/ 193429 w 196325"/>
                    <a:gd name="connsiteY21" fmla="*/ 96875 h 196325"/>
                    <a:gd name="connsiteX22" fmla="*/ 165428 w 196325"/>
                    <a:gd name="connsiteY22" fmla="*/ 87864 h 196325"/>
                    <a:gd name="connsiteX23" fmla="*/ 158669 w 196325"/>
                    <a:gd name="connsiteY23" fmla="*/ 68231 h 196325"/>
                    <a:gd name="connsiteX24" fmla="*/ 175405 w 196325"/>
                    <a:gd name="connsiteY24" fmla="*/ 44093 h 196325"/>
                    <a:gd name="connsiteX25" fmla="*/ 171543 w 196325"/>
                    <a:gd name="connsiteY25" fmla="*/ 39587 h 196325"/>
                    <a:gd name="connsiteX26" fmla="*/ 167681 w 196325"/>
                    <a:gd name="connsiteY26" fmla="*/ 35081 h 196325"/>
                    <a:gd name="connsiteX27" fmla="*/ 163819 w 196325"/>
                    <a:gd name="connsiteY27" fmla="*/ 30575 h 196325"/>
                    <a:gd name="connsiteX28" fmla="*/ 137749 w 196325"/>
                    <a:gd name="connsiteY28" fmla="*/ 43771 h 196325"/>
                    <a:gd name="connsiteX29" fmla="*/ 119082 w 196325"/>
                    <a:gd name="connsiteY29" fmla="*/ 34437 h 196325"/>
                    <a:gd name="connsiteX30" fmla="*/ 113933 w 196325"/>
                    <a:gd name="connsiteY30" fmla="*/ 5793 h 196325"/>
                    <a:gd name="connsiteX31" fmla="*/ 108140 w 196325"/>
                    <a:gd name="connsiteY31" fmla="*/ 5471 h 196325"/>
                    <a:gd name="connsiteX32" fmla="*/ 102347 w 196325"/>
                    <a:gd name="connsiteY32" fmla="*/ 5150 h 196325"/>
                    <a:gd name="connsiteX33" fmla="*/ 96553 w 196325"/>
                    <a:gd name="connsiteY33" fmla="*/ 4828 h 196325"/>
                    <a:gd name="connsiteX34" fmla="*/ 87542 w 196325"/>
                    <a:gd name="connsiteY34" fmla="*/ 32506 h 196325"/>
                    <a:gd name="connsiteX35" fmla="*/ 67587 w 196325"/>
                    <a:gd name="connsiteY35" fmla="*/ 39265 h 196325"/>
                    <a:gd name="connsiteX36" fmla="*/ 43771 w 196325"/>
                    <a:gd name="connsiteY36" fmla="*/ 22529 h 196325"/>
                    <a:gd name="connsiteX37" fmla="*/ 39265 w 196325"/>
                    <a:gd name="connsiteY37" fmla="*/ 26391 h 196325"/>
                    <a:gd name="connsiteX38" fmla="*/ 34759 w 196325"/>
                    <a:gd name="connsiteY38" fmla="*/ 30253 h 196325"/>
                    <a:gd name="connsiteX39" fmla="*/ 30253 w 196325"/>
                    <a:gd name="connsiteY39" fmla="*/ 34116 h 196325"/>
                    <a:gd name="connsiteX40" fmla="*/ 43449 w 196325"/>
                    <a:gd name="connsiteY40" fmla="*/ 60185 h 196325"/>
                    <a:gd name="connsiteX41" fmla="*/ 34116 w 196325"/>
                    <a:gd name="connsiteY41" fmla="*/ 78852 h 196325"/>
                    <a:gd name="connsiteX42" fmla="*/ 5471 w 196325"/>
                    <a:gd name="connsiteY42" fmla="*/ 84001 h 196325"/>
                    <a:gd name="connsiteX43" fmla="*/ 5471 w 196325"/>
                    <a:gd name="connsiteY43" fmla="*/ 90438 h 196325"/>
                    <a:gd name="connsiteX44" fmla="*/ 5150 w 196325"/>
                    <a:gd name="connsiteY44" fmla="*/ 96232 h 196325"/>
                    <a:gd name="connsiteX45" fmla="*/ 4828 w 196325"/>
                    <a:gd name="connsiteY45" fmla="*/ 102025 h 196325"/>
                    <a:gd name="connsiteX46" fmla="*/ 32506 w 196325"/>
                    <a:gd name="connsiteY46" fmla="*/ 111036 h 196325"/>
                    <a:gd name="connsiteX47" fmla="*/ 39265 w 196325"/>
                    <a:gd name="connsiteY47" fmla="*/ 130669 h 196325"/>
                    <a:gd name="connsiteX48" fmla="*/ 22529 w 196325"/>
                    <a:gd name="connsiteY48" fmla="*/ 154807 h 196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196325" h="196325">
                      <a:moveTo>
                        <a:pt x="22529" y="154807"/>
                      </a:moveTo>
                      <a:lnTo>
                        <a:pt x="26391" y="159313"/>
                      </a:lnTo>
                      <a:lnTo>
                        <a:pt x="30253" y="163819"/>
                      </a:lnTo>
                      <a:lnTo>
                        <a:pt x="34116" y="168325"/>
                      </a:lnTo>
                      <a:lnTo>
                        <a:pt x="60185" y="154807"/>
                      </a:lnTo>
                      <a:cubicBezTo>
                        <a:pt x="65978" y="158991"/>
                        <a:pt x="72415" y="161888"/>
                        <a:pt x="78852" y="164141"/>
                      </a:cubicBezTo>
                      <a:lnTo>
                        <a:pt x="84001" y="193107"/>
                      </a:lnTo>
                      <a:lnTo>
                        <a:pt x="89795" y="193429"/>
                      </a:lnTo>
                      <a:lnTo>
                        <a:pt x="95588" y="193429"/>
                      </a:lnTo>
                      <a:lnTo>
                        <a:pt x="101381" y="193750"/>
                      </a:lnTo>
                      <a:lnTo>
                        <a:pt x="110393" y="165750"/>
                      </a:lnTo>
                      <a:cubicBezTo>
                        <a:pt x="117151" y="164463"/>
                        <a:pt x="123910" y="162210"/>
                        <a:pt x="130025" y="158991"/>
                      </a:cubicBezTo>
                      <a:lnTo>
                        <a:pt x="154164" y="175727"/>
                      </a:lnTo>
                      <a:lnTo>
                        <a:pt x="158669" y="171865"/>
                      </a:lnTo>
                      <a:lnTo>
                        <a:pt x="163175" y="168003"/>
                      </a:lnTo>
                      <a:lnTo>
                        <a:pt x="167681" y="164141"/>
                      </a:lnTo>
                      <a:lnTo>
                        <a:pt x="154164" y="138071"/>
                      </a:lnTo>
                      <a:cubicBezTo>
                        <a:pt x="158347" y="132278"/>
                        <a:pt x="161244" y="126163"/>
                        <a:pt x="163497" y="119404"/>
                      </a:cubicBezTo>
                      <a:lnTo>
                        <a:pt x="192463" y="114255"/>
                      </a:lnTo>
                      <a:lnTo>
                        <a:pt x="192785" y="108462"/>
                      </a:lnTo>
                      <a:lnTo>
                        <a:pt x="193107" y="102668"/>
                      </a:lnTo>
                      <a:lnTo>
                        <a:pt x="193429" y="96875"/>
                      </a:lnTo>
                      <a:lnTo>
                        <a:pt x="165428" y="87864"/>
                      </a:lnTo>
                      <a:cubicBezTo>
                        <a:pt x="164141" y="81105"/>
                        <a:pt x="162210" y="74346"/>
                        <a:pt x="158669" y="68231"/>
                      </a:cubicBezTo>
                      <a:lnTo>
                        <a:pt x="175405" y="44093"/>
                      </a:lnTo>
                      <a:lnTo>
                        <a:pt x="171543" y="39587"/>
                      </a:lnTo>
                      <a:lnTo>
                        <a:pt x="167681" y="35081"/>
                      </a:lnTo>
                      <a:lnTo>
                        <a:pt x="163819" y="30575"/>
                      </a:lnTo>
                      <a:lnTo>
                        <a:pt x="137749" y="43771"/>
                      </a:lnTo>
                      <a:cubicBezTo>
                        <a:pt x="131956" y="39587"/>
                        <a:pt x="125519" y="36690"/>
                        <a:pt x="119082" y="34437"/>
                      </a:cubicBezTo>
                      <a:lnTo>
                        <a:pt x="113933" y="5793"/>
                      </a:lnTo>
                      <a:lnTo>
                        <a:pt x="108140" y="5471"/>
                      </a:lnTo>
                      <a:lnTo>
                        <a:pt x="102347" y="5150"/>
                      </a:lnTo>
                      <a:lnTo>
                        <a:pt x="96553" y="4828"/>
                      </a:lnTo>
                      <a:lnTo>
                        <a:pt x="87542" y="32506"/>
                      </a:lnTo>
                      <a:cubicBezTo>
                        <a:pt x="80783" y="33794"/>
                        <a:pt x="74024" y="36047"/>
                        <a:pt x="67587" y="39265"/>
                      </a:cubicBezTo>
                      <a:lnTo>
                        <a:pt x="43771" y="22529"/>
                      </a:lnTo>
                      <a:lnTo>
                        <a:pt x="39265" y="26391"/>
                      </a:lnTo>
                      <a:lnTo>
                        <a:pt x="34759" y="30253"/>
                      </a:lnTo>
                      <a:lnTo>
                        <a:pt x="30253" y="34116"/>
                      </a:lnTo>
                      <a:lnTo>
                        <a:pt x="43449" y="60185"/>
                      </a:lnTo>
                      <a:cubicBezTo>
                        <a:pt x="39265" y="65978"/>
                        <a:pt x="36368" y="72415"/>
                        <a:pt x="34116" y="78852"/>
                      </a:cubicBezTo>
                      <a:lnTo>
                        <a:pt x="5471" y="84001"/>
                      </a:lnTo>
                      <a:lnTo>
                        <a:pt x="5471" y="90438"/>
                      </a:lnTo>
                      <a:lnTo>
                        <a:pt x="5150" y="96232"/>
                      </a:lnTo>
                      <a:lnTo>
                        <a:pt x="4828" y="102025"/>
                      </a:lnTo>
                      <a:lnTo>
                        <a:pt x="32506" y="111036"/>
                      </a:lnTo>
                      <a:cubicBezTo>
                        <a:pt x="33794" y="117795"/>
                        <a:pt x="36047" y="124554"/>
                        <a:pt x="39265" y="130669"/>
                      </a:cubicBezTo>
                      <a:lnTo>
                        <a:pt x="22529" y="154807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72" name="Freeform: Shape 83">
                  <a:extLst>
                    <a:ext uri="{FF2B5EF4-FFF2-40B4-BE49-F238E27FC236}">
                      <a16:creationId xmlns:a16="http://schemas.microsoft.com/office/drawing/2014/main" id="{67641B94-3D96-4183-9D2D-AC78C8886A91}"/>
                    </a:ext>
                  </a:extLst>
                </p:cNvPr>
                <p:cNvSpPr/>
                <p:nvPr/>
              </p:nvSpPr>
              <p:spPr>
                <a:xfrm>
                  <a:off x="7345644" y="4429180"/>
                  <a:ext cx="83680" cy="83680"/>
                </a:xfrm>
                <a:custGeom>
                  <a:avLst/>
                  <a:gdLst>
                    <a:gd name="connsiteX0" fmla="*/ 80139 w 83679"/>
                    <a:gd name="connsiteY0" fmla="*/ 42483 h 83679"/>
                    <a:gd name="connsiteX1" fmla="*/ 42483 w 83679"/>
                    <a:gd name="connsiteY1" fmla="*/ 80139 h 83679"/>
                    <a:gd name="connsiteX2" fmla="*/ 4828 w 83679"/>
                    <a:gd name="connsiteY2" fmla="*/ 42483 h 83679"/>
                    <a:gd name="connsiteX3" fmla="*/ 42483 w 83679"/>
                    <a:gd name="connsiteY3" fmla="*/ 4828 h 83679"/>
                    <a:gd name="connsiteX4" fmla="*/ 80139 w 83679"/>
                    <a:gd name="connsiteY4" fmla="*/ 42483 h 83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679" h="83679">
                      <a:moveTo>
                        <a:pt x="80139" y="42483"/>
                      </a:moveTo>
                      <a:cubicBezTo>
                        <a:pt x="80139" y="63280"/>
                        <a:pt x="63280" y="80139"/>
                        <a:pt x="42483" y="80139"/>
                      </a:cubicBezTo>
                      <a:cubicBezTo>
                        <a:pt x="21687" y="80139"/>
                        <a:pt x="4828" y="63280"/>
                        <a:pt x="4828" y="42483"/>
                      </a:cubicBezTo>
                      <a:cubicBezTo>
                        <a:pt x="4828" y="21687"/>
                        <a:pt x="21687" y="4828"/>
                        <a:pt x="42483" y="4828"/>
                      </a:cubicBezTo>
                      <a:cubicBezTo>
                        <a:pt x="63280" y="4828"/>
                        <a:pt x="80139" y="21687"/>
                        <a:pt x="80139" y="42483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73" name="Freeform: Shape 84">
                  <a:extLst>
                    <a:ext uri="{FF2B5EF4-FFF2-40B4-BE49-F238E27FC236}">
                      <a16:creationId xmlns:a16="http://schemas.microsoft.com/office/drawing/2014/main" id="{1335F7A6-0E7E-4AE8-91F4-67B457109748}"/>
                    </a:ext>
                  </a:extLst>
                </p:cNvPr>
                <p:cNvSpPr/>
                <p:nvPr/>
              </p:nvSpPr>
              <p:spPr>
                <a:xfrm>
                  <a:off x="7188905" y="4565958"/>
                  <a:ext cx="399087" cy="109427"/>
                </a:xfrm>
                <a:custGeom>
                  <a:avLst/>
                  <a:gdLst>
                    <a:gd name="connsiteX0" fmla="*/ 53426 w 399087"/>
                    <a:gd name="connsiteY0" fmla="*/ 4833 h 109427"/>
                    <a:gd name="connsiteX1" fmla="*/ 99450 w 399087"/>
                    <a:gd name="connsiteY1" fmla="*/ 33477 h 109427"/>
                    <a:gd name="connsiteX2" fmla="*/ 302534 w 399087"/>
                    <a:gd name="connsiteY2" fmla="*/ 33477 h 109427"/>
                    <a:gd name="connsiteX3" fmla="*/ 348558 w 399087"/>
                    <a:gd name="connsiteY3" fmla="*/ 4833 h 109427"/>
                    <a:gd name="connsiteX4" fmla="*/ 397156 w 399087"/>
                    <a:gd name="connsiteY4" fmla="*/ 39592 h 109427"/>
                    <a:gd name="connsiteX5" fmla="*/ 355316 w 399087"/>
                    <a:gd name="connsiteY5" fmla="*/ 39592 h 109427"/>
                    <a:gd name="connsiteX6" fmla="*/ 355316 w 399087"/>
                    <a:gd name="connsiteY6" fmla="*/ 72742 h 109427"/>
                    <a:gd name="connsiteX7" fmla="*/ 397156 w 399087"/>
                    <a:gd name="connsiteY7" fmla="*/ 72742 h 109427"/>
                    <a:gd name="connsiteX8" fmla="*/ 348558 w 399087"/>
                    <a:gd name="connsiteY8" fmla="*/ 107501 h 109427"/>
                    <a:gd name="connsiteX9" fmla="*/ 302534 w 399087"/>
                    <a:gd name="connsiteY9" fmla="*/ 78857 h 109427"/>
                    <a:gd name="connsiteX10" fmla="*/ 99450 w 399087"/>
                    <a:gd name="connsiteY10" fmla="*/ 78857 h 109427"/>
                    <a:gd name="connsiteX11" fmla="*/ 53426 w 399087"/>
                    <a:gd name="connsiteY11" fmla="*/ 107501 h 109427"/>
                    <a:gd name="connsiteX12" fmla="*/ 4828 w 399087"/>
                    <a:gd name="connsiteY12" fmla="*/ 72742 h 109427"/>
                    <a:gd name="connsiteX13" fmla="*/ 46667 w 399087"/>
                    <a:gd name="connsiteY13" fmla="*/ 72742 h 109427"/>
                    <a:gd name="connsiteX14" fmla="*/ 46667 w 399087"/>
                    <a:gd name="connsiteY14" fmla="*/ 39592 h 109427"/>
                    <a:gd name="connsiteX15" fmla="*/ 4828 w 399087"/>
                    <a:gd name="connsiteY15" fmla="*/ 39592 h 109427"/>
                    <a:gd name="connsiteX16" fmla="*/ 53426 w 399087"/>
                    <a:gd name="connsiteY16" fmla="*/ 4833 h 109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99087" h="109427">
                      <a:moveTo>
                        <a:pt x="53426" y="4833"/>
                      </a:moveTo>
                      <a:cubicBezTo>
                        <a:pt x="73702" y="4833"/>
                        <a:pt x="91404" y="16419"/>
                        <a:pt x="99450" y="33477"/>
                      </a:cubicBezTo>
                      <a:lnTo>
                        <a:pt x="302534" y="33477"/>
                      </a:lnTo>
                      <a:cubicBezTo>
                        <a:pt x="310902" y="16419"/>
                        <a:pt x="328281" y="4833"/>
                        <a:pt x="348558" y="4833"/>
                      </a:cubicBezTo>
                      <a:cubicBezTo>
                        <a:pt x="371087" y="4833"/>
                        <a:pt x="390076" y="19316"/>
                        <a:pt x="397156" y="39592"/>
                      </a:cubicBezTo>
                      <a:lnTo>
                        <a:pt x="355316" y="39592"/>
                      </a:lnTo>
                      <a:lnTo>
                        <a:pt x="355316" y="72742"/>
                      </a:lnTo>
                      <a:lnTo>
                        <a:pt x="397156" y="72742"/>
                      </a:lnTo>
                      <a:cubicBezTo>
                        <a:pt x="390076" y="93018"/>
                        <a:pt x="371087" y="107501"/>
                        <a:pt x="348558" y="107501"/>
                      </a:cubicBezTo>
                      <a:cubicBezTo>
                        <a:pt x="328281" y="107501"/>
                        <a:pt x="310902" y="95593"/>
                        <a:pt x="302534" y="78857"/>
                      </a:cubicBezTo>
                      <a:lnTo>
                        <a:pt x="99450" y="78857"/>
                      </a:lnTo>
                      <a:cubicBezTo>
                        <a:pt x="91082" y="95915"/>
                        <a:pt x="73702" y="107501"/>
                        <a:pt x="53426" y="107501"/>
                      </a:cubicBezTo>
                      <a:cubicBezTo>
                        <a:pt x="30897" y="107501"/>
                        <a:pt x="11908" y="93018"/>
                        <a:pt x="4828" y="72742"/>
                      </a:cubicBezTo>
                      <a:lnTo>
                        <a:pt x="46667" y="72742"/>
                      </a:lnTo>
                      <a:lnTo>
                        <a:pt x="46667" y="39592"/>
                      </a:lnTo>
                      <a:lnTo>
                        <a:pt x="4828" y="39592"/>
                      </a:lnTo>
                      <a:cubicBezTo>
                        <a:pt x="11908" y="19316"/>
                        <a:pt x="30897" y="4511"/>
                        <a:pt x="53426" y="4833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78" name="Freeform: Shape 85">
                  <a:extLst>
                    <a:ext uri="{FF2B5EF4-FFF2-40B4-BE49-F238E27FC236}">
                      <a16:creationId xmlns:a16="http://schemas.microsoft.com/office/drawing/2014/main" id="{73873758-C504-44FE-8269-67A3ABD475B9}"/>
                    </a:ext>
                  </a:extLst>
                </p:cNvPr>
                <p:cNvSpPr/>
                <p:nvPr/>
              </p:nvSpPr>
              <p:spPr>
                <a:xfrm>
                  <a:off x="7137410" y="4598792"/>
                  <a:ext cx="41840" cy="41840"/>
                </a:xfrm>
                <a:custGeom>
                  <a:avLst/>
                  <a:gdLst>
                    <a:gd name="connsiteX0" fmla="*/ 37012 w 41839"/>
                    <a:gd name="connsiteY0" fmla="*/ 20920 h 41839"/>
                    <a:gd name="connsiteX1" fmla="*/ 20920 w 41839"/>
                    <a:gd name="connsiteY1" fmla="*/ 37012 h 41839"/>
                    <a:gd name="connsiteX2" fmla="*/ 4828 w 41839"/>
                    <a:gd name="connsiteY2" fmla="*/ 20920 h 41839"/>
                    <a:gd name="connsiteX3" fmla="*/ 20920 w 41839"/>
                    <a:gd name="connsiteY3" fmla="*/ 4828 h 41839"/>
                    <a:gd name="connsiteX4" fmla="*/ 37012 w 41839"/>
                    <a:gd name="connsiteY4" fmla="*/ 20920 h 41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1839" h="41839">
                      <a:moveTo>
                        <a:pt x="37012" y="20920"/>
                      </a:moveTo>
                      <a:cubicBezTo>
                        <a:pt x="37012" y="29807"/>
                        <a:pt x="29807" y="37012"/>
                        <a:pt x="20920" y="37012"/>
                      </a:cubicBezTo>
                      <a:cubicBezTo>
                        <a:pt x="12032" y="37012"/>
                        <a:pt x="4828" y="29807"/>
                        <a:pt x="4828" y="20920"/>
                      </a:cubicBezTo>
                      <a:cubicBezTo>
                        <a:pt x="4828" y="12032"/>
                        <a:pt x="12032" y="4828"/>
                        <a:pt x="20920" y="4828"/>
                      </a:cubicBezTo>
                      <a:cubicBezTo>
                        <a:pt x="29807" y="4828"/>
                        <a:pt x="37012" y="12032"/>
                        <a:pt x="37012" y="20920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80" name="Freeform: Shape 86">
                  <a:extLst>
                    <a:ext uri="{FF2B5EF4-FFF2-40B4-BE49-F238E27FC236}">
                      <a16:creationId xmlns:a16="http://schemas.microsoft.com/office/drawing/2014/main" id="{19BE278B-0AAB-44B7-B60C-E237985BB920}"/>
                    </a:ext>
                  </a:extLst>
                </p:cNvPr>
                <p:cNvSpPr/>
                <p:nvPr/>
              </p:nvSpPr>
              <p:spPr>
                <a:xfrm>
                  <a:off x="7371713" y="4455249"/>
                  <a:ext cx="32184" cy="32184"/>
                </a:xfrm>
                <a:custGeom>
                  <a:avLst/>
                  <a:gdLst>
                    <a:gd name="connsiteX0" fmla="*/ 28000 w 32184"/>
                    <a:gd name="connsiteY0" fmla="*/ 16414 h 32184"/>
                    <a:gd name="connsiteX1" fmla="*/ 16414 w 32184"/>
                    <a:gd name="connsiteY1" fmla="*/ 28000 h 32184"/>
                    <a:gd name="connsiteX2" fmla="*/ 4828 w 32184"/>
                    <a:gd name="connsiteY2" fmla="*/ 16414 h 32184"/>
                    <a:gd name="connsiteX3" fmla="*/ 16414 w 32184"/>
                    <a:gd name="connsiteY3" fmla="*/ 4828 h 32184"/>
                    <a:gd name="connsiteX4" fmla="*/ 28000 w 32184"/>
                    <a:gd name="connsiteY4" fmla="*/ 16414 h 32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184" h="32184">
                      <a:moveTo>
                        <a:pt x="28000" y="16414"/>
                      </a:moveTo>
                      <a:cubicBezTo>
                        <a:pt x="28000" y="22813"/>
                        <a:pt x="22813" y="28000"/>
                        <a:pt x="16414" y="28000"/>
                      </a:cubicBezTo>
                      <a:cubicBezTo>
                        <a:pt x="10015" y="28000"/>
                        <a:pt x="4828" y="22813"/>
                        <a:pt x="4828" y="16414"/>
                      </a:cubicBezTo>
                      <a:cubicBezTo>
                        <a:pt x="4828" y="10015"/>
                        <a:pt x="10015" y="4828"/>
                        <a:pt x="16414" y="4828"/>
                      </a:cubicBezTo>
                      <a:cubicBezTo>
                        <a:pt x="22813" y="4828"/>
                        <a:pt x="28000" y="10015"/>
                        <a:pt x="28000" y="16414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</p:grpSp>
          <p:grpSp>
            <p:nvGrpSpPr>
              <p:cNvPr id="181" name="Graphic 84">
                <a:extLst>
                  <a:ext uri="{FF2B5EF4-FFF2-40B4-BE49-F238E27FC236}">
                    <a16:creationId xmlns:a16="http://schemas.microsoft.com/office/drawing/2014/main" id="{7C5B8DE9-1860-4DB4-81E7-F3B3191D9760}"/>
                  </a:ext>
                </a:extLst>
              </p:cNvPr>
              <p:cNvGrpSpPr/>
              <p:nvPr/>
            </p:nvGrpSpPr>
            <p:grpSpPr>
              <a:xfrm>
                <a:off x="3809761" y="4275681"/>
                <a:ext cx="1070842" cy="1070842"/>
                <a:chOff x="10017078" y="2890588"/>
                <a:chExt cx="643689" cy="643689"/>
              </a:xfrm>
            </p:grpSpPr>
            <p:sp>
              <p:nvSpPr>
                <p:cNvPr id="184" name="Freeform: Shape 88">
                  <a:extLst>
                    <a:ext uri="{FF2B5EF4-FFF2-40B4-BE49-F238E27FC236}">
                      <a16:creationId xmlns:a16="http://schemas.microsoft.com/office/drawing/2014/main" id="{0AD6E661-B0E5-4154-8B62-D1AFA2F17F1B}"/>
                    </a:ext>
                  </a:extLst>
                </p:cNvPr>
                <p:cNvSpPr/>
                <p:nvPr/>
              </p:nvSpPr>
              <p:spPr>
                <a:xfrm>
                  <a:off x="10340854" y="3025119"/>
                  <a:ext cx="9655" cy="90116"/>
                </a:xfrm>
                <a:custGeom>
                  <a:avLst/>
                  <a:gdLst>
                    <a:gd name="connsiteX0" fmla="*/ 4828 w 9655"/>
                    <a:gd name="connsiteY0" fmla="*/ 4828 h 90116"/>
                    <a:gd name="connsiteX1" fmla="*/ 4828 w 9655"/>
                    <a:gd name="connsiteY1" fmla="*/ 86898 h 90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655" h="90116">
                      <a:moveTo>
                        <a:pt x="4828" y="4828"/>
                      </a:moveTo>
                      <a:lnTo>
                        <a:pt x="4828" y="86898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85" name="Freeform: Shape 89">
                  <a:extLst>
                    <a:ext uri="{FF2B5EF4-FFF2-40B4-BE49-F238E27FC236}">
                      <a16:creationId xmlns:a16="http://schemas.microsoft.com/office/drawing/2014/main" id="{DB9B2D84-7B5C-4BC2-834B-40BE6F0F34F1}"/>
                    </a:ext>
                  </a:extLst>
                </p:cNvPr>
                <p:cNvSpPr/>
                <p:nvPr/>
              </p:nvSpPr>
              <p:spPr>
                <a:xfrm>
                  <a:off x="10340854" y="3135512"/>
                  <a:ext cx="9655" cy="35403"/>
                </a:xfrm>
                <a:custGeom>
                  <a:avLst/>
                  <a:gdLst>
                    <a:gd name="connsiteX0" fmla="*/ 4828 w 9655"/>
                    <a:gd name="connsiteY0" fmla="*/ 4828 h 35402"/>
                    <a:gd name="connsiteX1" fmla="*/ 4828 w 9655"/>
                    <a:gd name="connsiteY1" fmla="*/ 32184 h 35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655" h="35402">
                      <a:moveTo>
                        <a:pt x="4828" y="4828"/>
                      </a:moveTo>
                      <a:lnTo>
                        <a:pt x="4828" y="32184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86" name="Freeform: Shape 90">
                  <a:extLst>
                    <a:ext uri="{FF2B5EF4-FFF2-40B4-BE49-F238E27FC236}">
                      <a16:creationId xmlns:a16="http://schemas.microsoft.com/office/drawing/2014/main" id="{072D7FF0-DC01-4EB7-AFE4-9DE637F9E762}"/>
                    </a:ext>
                  </a:extLst>
                </p:cNvPr>
                <p:cNvSpPr/>
                <p:nvPr/>
              </p:nvSpPr>
              <p:spPr>
                <a:xfrm>
                  <a:off x="10147425" y="3218226"/>
                  <a:ext cx="90116" cy="9655"/>
                </a:xfrm>
                <a:custGeom>
                  <a:avLst/>
                  <a:gdLst>
                    <a:gd name="connsiteX0" fmla="*/ 4828 w 90116"/>
                    <a:gd name="connsiteY0" fmla="*/ 4828 h 9655"/>
                    <a:gd name="connsiteX1" fmla="*/ 87220 w 90116"/>
                    <a:gd name="connsiteY1" fmla="*/ 4828 h 9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0116" h="9655">
                      <a:moveTo>
                        <a:pt x="4828" y="4828"/>
                      </a:moveTo>
                      <a:lnTo>
                        <a:pt x="87220" y="4828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87" name="Freeform: Shape 91">
                  <a:extLst>
                    <a:ext uri="{FF2B5EF4-FFF2-40B4-BE49-F238E27FC236}">
                      <a16:creationId xmlns:a16="http://schemas.microsoft.com/office/drawing/2014/main" id="{B4D5A26F-1569-4D63-A6EB-60E666D3C870}"/>
                    </a:ext>
                  </a:extLst>
                </p:cNvPr>
                <p:cNvSpPr/>
                <p:nvPr/>
              </p:nvSpPr>
              <p:spPr>
                <a:xfrm>
                  <a:off x="10258140" y="3218226"/>
                  <a:ext cx="35403" cy="9655"/>
                </a:xfrm>
                <a:custGeom>
                  <a:avLst/>
                  <a:gdLst>
                    <a:gd name="connsiteX0" fmla="*/ 4828 w 35402"/>
                    <a:gd name="connsiteY0" fmla="*/ 4828 h 9655"/>
                    <a:gd name="connsiteX1" fmla="*/ 32184 w 35402"/>
                    <a:gd name="connsiteY1" fmla="*/ 4828 h 9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5402" h="9655">
                      <a:moveTo>
                        <a:pt x="4828" y="4828"/>
                      </a:moveTo>
                      <a:lnTo>
                        <a:pt x="32184" y="4828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88" name="Freeform: Shape 92">
                  <a:extLst>
                    <a:ext uri="{FF2B5EF4-FFF2-40B4-BE49-F238E27FC236}">
                      <a16:creationId xmlns:a16="http://schemas.microsoft.com/office/drawing/2014/main" id="{9DA70D62-D7F6-4D39-B94F-158CAF12D21F}"/>
                    </a:ext>
                  </a:extLst>
                </p:cNvPr>
                <p:cNvSpPr/>
                <p:nvPr/>
              </p:nvSpPr>
              <p:spPr>
                <a:xfrm>
                  <a:off x="10204070" y="3081764"/>
                  <a:ext cx="67587" cy="67587"/>
                </a:xfrm>
                <a:custGeom>
                  <a:avLst/>
                  <a:gdLst>
                    <a:gd name="connsiteX0" fmla="*/ 4828 w 67587"/>
                    <a:gd name="connsiteY0" fmla="*/ 4828 h 67587"/>
                    <a:gd name="connsiteX1" fmla="*/ 63082 w 67587"/>
                    <a:gd name="connsiteY1" fmla="*/ 63082 h 67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7587" h="67587">
                      <a:moveTo>
                        <a:pt x="4828" y="4828"/>
                      </a:moveTo>
                      <a:lnTo>
                        <a:pt x="63082" y="63082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89" name="Freeform: Shape 93">
                  <a:extLst>
                    <a:ext uri="{FF2B5EF4-FFF2-40B4-BE49-F238E27FC236}">
                      <a16:creationId xmlns:a16="http://schemas.microsoft.com/office/drawing/2014/main" id="{051F8440-58F9-4150-B32E-3D0D6AA8B311}"/>
                    </a:ext>
                  </a:extLst>
                </p:cNvPr>
                <p:cNvSpPr/>
                <p:nvPr/>
              </p:nvSpPr>
              <p:spPr>
                <a:xfrm>
                  <a:off x="10282278" y="3159972"/>
                  <a:ext cx="28966" cy="28966"/>
                </a:xfrm>
                <a:custGeom>
                  <a:avLst/>
                  <a:gdLst>
                    <a:gd name="connsiteX0" fmla="*/ 24138 w 28966"/>
                    <a:gd name="connsiteY0" fmla="*/ 24138 h 28966"/>
                    <a:gd name="connsiteX1" fmla="*/ 4828 w 28966"/>
                    <a:gd name="connsiteY1" fmla="*/ 4828 h 28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966" h="28966">
                      <a:moveTo>
                        <a:pt x="24138" y="24138"/>
                      </a:moveTo>
                      <a:lnTo>
                        <a:pt x="4828" y="4828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90" name="Freeform: Shape 94">
                  <a:extLst>
                    <a:ext uri="{FF2B5EF4-FFF2-40B4-BE49-F238E27FC236}">
                      <a16:creationId xmlns:a16="http://schemas.microsoft.com/office/drawing/2014/main" id="{A19EEB98-5931-414A-9EA2-9F40C7EE8486}"/>
                    </a:ext>
                  </a:extLst>
                </p:cNvPr>
                <p:cNvSpPr/>
                <p:nvPr/>
              </p:nvSpPr>
              <p:spPr>
                <a:xfrm>
                  <a:off x="10380119" y="3159972"/>
                  <a:ext cx="28966" cy="28966"/>
                </a:xfrm>
                <a:custGeom>
                  <a:avLst/>
                  <a:gdLst>
                    <a:gd name="connsiteX0" fmla="*/ 4828 w 28966"/>
                    <a:gd name="connsiteY0" fmla="*/ 24138 h 28966"/>
                    <a:gd name="connsiteX1" fmla="*/ 24138 w 28966"/>
                    <a:gd name="connsiteY1" fmla="*/ 4828 h 28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966" h="28966">
                      <a:moveTo>
                        <a:pt x="4828" y="24138"/>
                      </a:moveTo>
                      <a:lnTo>
                        <a:pt x="24138" y="4828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91" name="Freeform: Shape 95">
                  <a:extLst>
                    <a:ext uri="{FF2B5EF4-FFF2-40B4-BE49-F238E27FC236}">
                      <a16:creationId xmlns:a16="http://schemas.microsoft.com/office/drawing/2014/main" id="{F598A526-5D90-4C48-855C-019885EDF44B}"/>
                    </a:ext>
                  </a:extLst>
                </p:cNvPr>
                <p:cNvSpPr/>
                <p:nvPr/>
              </p:nvSpPr>
              <p:spPr>
                <a:xfrm>
                  <a:off x="10419384" y="3081764"/>
                  <a:ext cx="67587" cy="67587"/>
                </a:xfrm>
                <a:custGeom>
                  <a:avLst/>
                  <a:gdLst>
                    <a:gd name="connsiteX0" fmla="*/ 4828 w 67587"/>
                    <a:gd name="connsiteY0" fmla="*/ 63082 h 67587"/>
                    <a:gd name="connsiteX1" fmla="*/ 63082 w 67587"/>
                    <a:gd name="connsiteY1" fmla="*/ 4828 h 67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7587" h="67587">
                      <a:moveTo>
                        <a:pt x="4828" y="63082"/>
                      </a:moveTo>
                      <a:lnTo>
                        <a:pt x="63082" y="4828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92" name="Freeform: Shape 96">
                  <a:extLst>
                    <a:ext uri="{FF2B5EF4-FFF2-40B4-BE49-F238E27FC236}">
                      <a16:creationId xmlns:a16="http://schemas.microsoft.com/office/drawing/2014/main" id="{290CBB4E-5A16-4D85-A74E-7BD98EE2B2B0}"/>
                    </a:ext>
                  </a:extLst>
                </p:cNvPr>
                <p:cNvSpPr/>
                <p:nvPr/>
              </p:nvSpPr>
              <p:spPr>
                <a:xfrm>
                  <a:off x="10282278" y="3257491"/>
                  <a:ext cx="28966" cy="28966"/>
                </a:xfrm>
                <a:custGeom>
                  <a:avLst/>
                  <a:gdLst>
                    <a:gd name="connsiteX0" fmla="*/ 4828 w 28966"/>
                    <a:gd name="connsiteY0" fmla="*/ 24138 h 28966"/>
                    <a:gd name="connsiteX1" fmla="*/ 24138 w 28966"/>
                    <a:gd name="connsiteY1" fmla="*/ 4828 h 28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8966" h="28966">
                      <a:moveTo>
                        <a:pt x="4828" y="24138"/>
                      </a:moveTo>
                      <a:lnTo>
                        <a:pt x="24138" y="4828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93" name="Freeform: Shape 102">
                  <a:extLst>
                    <a:ext uri="{FF2B5EF4-FFF2-40B4-BE49-F238E27FC236}">
                      <a16:creationId xmlns:a16="http://schemas.microsoft.com/office/drawing/2014/main" id="{D5449D69-9C10-48E0-A9EB-74785379263F}"/>
                    </a:ext>
                  </a:extLst>
                </p:cNvPr>
                <p:cNvSpPr/>
                <p:nvPr/>
              </p:nvSpPr>
              <p:spPr>
                <a:xfrm>
                  <a:off x="10204070" y="3296756"/>
                  <a:ext cx="67587" cy="67587"/>
                </a:xfrm>
                <a:custGeom>
                  <a:avLst/>
                  <a:gdLst>
                    <a:gd name="connsiteX0" fmla="*/ 63082 w 67587"/>
                    <a:gd name="connsiteY0" fmla="*/ 4828 h 67587"/>
                    <a:gd name="connsiteX1" fmla="*/ 4828 w 67587"/>
                    <a:gd name="connsiteY1" fmla="*/ 63082 h 67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7587" h="67587">
                      <a:moveTo>
                        <a:pt x="63082" y="4828"/>
                      </a:moveTo>
                      <a:lnTo>
                        <a:pt x="4828" y="63082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94" name="Freeform: Shape 103">
                  <a:extLst>
                    <a:ext uri="{FF2B5EF4-FFF2-40B4-BE49-F238E27FC236}">
                      <a16:creationId xmlns:a16="http://schemas.microsoft.com/office/drawing/2014/main" id="{B3EE1FF2-9AA2-4989-A460-5B0B30A5F105}"/>
                    </a:ext>
                  </a:extLst>
                </p:cNvPr>
                <p:cNvSpPr/>
                <p:nvPr/>
              </p:nvSpPr>
              <p:spPr>
                <a:xfrm>
                  <a:off x="10320256" y="3192478"/>
                  <a:ext cx="186670" cy="209199"/>
                </a:xfrm>
                <a:custGeom>
                  <a:avLst/>
                  <a:gdLst>
                    <a:gd name="connsiteX0" fmla="*/ 114898 w 186669"/>
                    <a:gd name="connsiteY0" fmla="*/ 97841 h 209198"/>
                    <a:gd name="connsiteX1" fmla="*/ 184095 w 186669"/>
                    <a:gd name="connsiteY1" fmla="*/ 82070 h 209198"/>
                    <a:gd name="connsiteX2" fmla="*/ 4828 w 186669"/>
                    <a:gd name="connsiteY2" fmla="*/ 4828 h 209198"/>
                    <a:gd name="connsiteX3" fmla="*/ 47955 w 186669"/>
                    <a:gd name="connsiteY3" fmla="*/ 195360 h 209198"/>
                    <a:gd name="connsiteX4" fmla="*/ 76277 w 186669"/>
                    <a:gd name="connsiteY4" fmla="*/ 130025 h 209198"/>
                    <a:gd name="connsiteX5" fmla="*/ 76277 w 186669"/>
                    <a:gd name="connsiteY5" fmla="*/ 130025 h 209198"/>
                    <a:gd name="connsiteX6" fmla="*/ 113611 w 186669"/>
                    <a:gd name="connsiteY6" fmla="*/ 174762 h 209198"/>
                    <a:gd name="connsiteX7" fmla="*/ 138071 w 186669"/>
                    <a:gd name="connsiteY7" fmla="*/ 204371 h 209198"/>
                    <a:gd name="connsiteX8" fmla="*/ 153198 w 186669"/>
                    <a:gd name="connsiteY8" fmla="*/ 192141 h 209198"/>
                    <a:gd name="connsiteX9" fmla="*/ 176693 w 186669"/>
                    <a:gd name="connsiteY9" fmla="*/ 172509 h 209198"/>
                    <a:gd name="connsiteX10" fmla="*/ 153198 w 186669"/>
                    <a:gd name="connsiteY10" fmla="*/ 143864 h 209198"/>
                    <a:gd name="connsiteX11" fmla="*/ 114898 w 186669"/>
                    <a:gd name="connsiteY11" fmla="*/ 97841 h 209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86669" h="209198">
                      <a:moveTo>
                        <a:pt x="114898" y="97841"/>
                      </a:moveTo>
                      <a:lnTo>
                        <a:pt x="184095" y="82070"/>
                      </a:lnTo>
                      <a:lnTo>
                        <a:pt x="4828" y="4828"/>
                      </a:lnTo>
                      <a:lnTo>
                        <a:pt x="47955" y="195360"/>
                      </a:lnTo>
                      <a:lnTo>
                        <a:pt x="76277" y="130025"/>
                      </a:lnTo>
                      <a:lnTo>
                        <a:pt x="76277" y="130025"/>
                      </a:lnTo>
                      <a:lnTo>
                        <a:pt x="113611" y="174762"/>
                      </a:lnTo>
                      <a:lnTo>
                        <a:pt x="138071" y="204371"/>
                      </a:lnTo>
                      <a:lnTo>
                        <a:pt x="153198" y="192141"/>
                      </a:lnTo>
                      <a:lnTo>
                        <a:pt x="176693" y="172509"/>
                      </a:lnTo>
                      <a:lnTo>
                        <a:pt x="153198" y="143864"/>
                      </a:lnTo>
                      <a:lnTo>
                        <a:pt x="114898" y="97841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</p:grp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BBB8D095-EC82-4EED-B940-0A6FA97EDEDC}"/>
                  </a:ext>
                </a:extLst>
              </p:cNvPr>
              <p:cNvSpPr/>
              <p:nvPr/>
            </p:nvSpPr>
            <p:spPr>
              <a:xfrm>
                <a:off x="3582560" y="6335618"/>
                <a:ext cx="2048256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Set up and manage environments </a:t>
                </a:r>
                <a:br>
                  <a:rPr lang="en-US" sz="1440" dirty="0">
                    <a:solidFill>
                      <a:schemeClr val="tx1"/>
                    </a:solidFill>
                    <a:latin typeface="+mj-lt"/>
                  </a:rPr>
                </a:b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for training</a:t>
                </a:r>
              </a:p>
            </p:txBody>
          </p:sp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AC55A6AC-5617-4D71-859F-E60962F91522}"/>
                  </a:ext>
                </a:extLst>
              </p:cNvPr>
              <p:cNvSpPr/>
              <p:nvPr/>
            </p:nvSpPr>
            <p:spPr>
              <a:xfrm>
                <a:off x="5247307" y="6240930"/>
                <a:ext cx="2048256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Train, debug, and </a:t>
                </a:r>
                <a:br>
                  <a:rPr lang="en-US" sz="1440" dirty="0">
                    <a:solidFill>
                      <a:schemeClr val="tx1"/>
                    </a:solidFill>
                    <a:latin typeface="+mj-lt"/>
                  </a:rPr>
                </a:b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tune models </a:t>
                </a:r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AC55A6AC-5617-4D71-859F-E60962F91522}"/>
                  </a:ext>
                </a:extLst>
              </p:cNvPr>
              <p:cNvSpPr/>
              <p:nvPr/>
            </p:nvSpPr>
            <p:spPr>
              <a:xfrm>
                <a:off x="7092272" y="6240930"/>
                <a:ext cx="2048256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Manage training runs</a:t>
                </a:r>
              </a:p>
            </p:txBody>
          </p:sp>
          <p:pic>
            <p:nvPicPr>
              <p:cNvPr id="320" name="Picture 319">
                <a:extLst>
                  <a:ext uri="{FF2B5EF4-FFF2-40B4-BE49-F238E27FC236}">
                    <a16:creationId xmlns:a16="http://schemas.microsoft.com/office/drawing/2014/main" id="{AB286947-DD79-0945-9411-2A798A36E2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850954" y="4447544"/>
                <a:ext cx="556406" cy="87349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3139BAEC-205A-8B4E-8DA3-BF37B10F90B8}"/>
              </a:ext>
            </a:extLst>
          </p:cNvPr>
          <p:cNvGrpSpPr/>
          <p:nvPr/>
        </p:nvGrpSpPr>
        <p:grpSpPr>
          <a:xfrm>
            <a:off x="8908280" y="1138131"/>
            <a:ext cx="5819090" cy="6131888"/>
            <a:chOff x="8908280" y="1138131"/>
            <a:chExt cx="5819090" cy="6131888"/>
          </a:xfrm>
        </p:grpSpPr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84A096BD-2D58-944B-B7B1-6288D4BF2B7C}"/>
                </a:ext>
              </a:extLst>
            </p:cNvPr>
            <p:cNvSpPr txBox="1"/>
            <p:nvPr/>
          </p:nvSpPr>
          <p:spPr>
            <a:xfrm>
              <a:off x="10392058" y="1138131"/>
              <a:ext cx="2911357" cy="923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292608" tIns="292608" rIns="292608" bIns="292608" numCol="1" spcCol="38100" rtlCol="0" anchor="t">
              <a:spAutoFit/>
            </a:bodyPr>
            <a:lstStyle/>
            <a:p>
              <a:pPr defTabSz="2194424" hangingPunct="0"/>
              <a:r>
                <a:rPr lang="en-US" sz="2160" b="1" dirty="0">
                  <a:latin typeface="+mj-lt"/>
                  <a:ea typeface="Amazon Ember"/>
                  <a:cs typeface="Amazon Ember"/>
                  <a:sym typeface="Amazon Ember"/>
                </a:rPr>
                <a:t>Deploy &amp; Manage</a:t>
              </a:r>
            </a:p>
          </p:txBody>
        </p:sp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D6D1C686-A0F3-3647-B938-AA9BE654C1DB}"/>
                </a:ext>
              </a:extLst>
            </p:cNvPr>
            <p:cNvGrpSpPr/>
            <p:nvPr/>
          </p:nvGrpSpPr>
          <p:grpSpPr>
            <a:xfrm>
              <a:off x="8908280" y="3005262"/>
              <a:ext cx="5819090" cy="4264757"/>
              <a:chOff x="8908280" y="3005262"/>
              <a:chExt cx="5819090" cy="4264757"/>
            </a:xfrm>
          </p:grpSpPr>
          <p:sp>
            <p:nvSpPr>
              <p:cNvPr id="278" name="TextBox 277"/>
              <p:cNvSpPr txBox="1"/>
              <p:nvPr/>
            </p:nvSpPr>
            <p:spPr>
              <a:xfrm>
                <a:off x="9178108" y="3005262"/>
                <a:ext cx="5268834" cy="426475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  <a:p>
                <a:endParaRPr lang="en-US" sz="3389" dirty="0">
                  <a:latin typeface="+mj-lt"/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F8376B0A-E1D0-4652-A951-73CD62D82679}"/>
                  </a:ext>
                </a:extLst>
              </p:cNvPr>
              <p:cNvSpPr/>
              <p:nvPr/>
            </p:nvSpPr>
            <p:spPr>
              <a:xfrm>
                <a:off x="9083462" y="3515862"/>
                <a:ext cx="1647424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b" anchorCtr="0"/>
              <a:lstStyle/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One-click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deployment and </a:t>
                </a:r>
                <a:br>
                  <a:rPr lang="en-US" sz="1280" dirty="0">
                    <a:solidFill>
                      <a:schemeClr val="accent5"/>
                    </a:solidFill>
                    <a:latin typeface="+mj-lt"/>
                  </a:rPr>
                </a:b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auto scaling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F8376B0A-E1D0-4652-A951-73CD62D82679}"/>
                  </a:ext>
                </a:extLst>
              </p:cNvPr>
              <p:cNvSpPr/>
              <p:nvPr/>
            </p:nvSpPr>
            <p:spPr>
              <a:xfrm>
                <a:off x="10522654" y="3562670"/>
                <a:ext cx="1231402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b" anchorCtr="0"/>
              <a:lstStyle/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Automatically spot 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concept drift</a:t>
                </a:r>
              </a:p>
            </p:txBody>
          </p:sp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F8376B0A-E1D0-4652-A951-73CD62D82679}"/>
                  </a:ext>
                </a:extLst>
              </p:cNvPr>
              <p:cNvSpPr/>
              <p:nvPr/>
            </p:nvSpPr>
            <p:spPr>
              <a:xfrm>
                <a:off x="12679114" y="3730638"/>
                <a:ext cx="2048256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b" anchorCtr="0"/>
              <a:lstStyle/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  <a:ea typeface="Amazon Ember" panose="02000000000000000000" pitchFamily="2" charset="0"/>
                    <a:cs typeface="Segoe UI" pitchFamily="34" charset="0"/>
                  </a:rPr>
                  <a:t>Fully </a:t>
                </a:r>
                <a:br>
                  <a:rPr lang="en-US" sz="1280" dirty="0">
                    <a:solidFill>
                      <a:schemeClr val="accent5"/>
                    </a:solidFill>
                    <a:latin typeface="+mj-lt"/>
                    <a:ea typeface="Amazon Ember" panose="02000000000000000000" pitchFamily="2" charset="0"/>
                    <a:cs typeface="Segoe UI" pitchFamily="34" charset="0"/>
                  </a:rPr>
                </a:br>
                <a:r>
                  <a:rPr lang="en-US" sz="1280" dirty="0">
                    <a:solidFill>
                      <a:schemeClr val="accent5"/>
                    </a:solidFill>
                    <a:latin typeface="+mj-lt"/>
                    <a:ea typeface="Amazon Ember" panose="02000000000000000000" pitchFamily="2" charset="0"/>
                    <a:cs typeface="Segoe UI" pitchFamily="34" charset="0"/>
                  </a:rPr>
                  <a:t>managed with </a:t>
                </a:r>
                <a:br>
                  <a:rPr lang="en-US" sz="1280" dirty="0">
                    <a:solidFill>
                      <a:schemeClr val="accent5"/>
                    </a:solidFill>
                    <a:latin typeface="+mj-lt"/>
                    <a:ea typeface="Amazon Ember" panose="02000000000000000000" pitchFamily="2" charset="0"/>
                    <a:cs typeface="Segoe UI" pitchFamily="34" charset="0"/>
                  </a:rPr>
                </a:br>
                <a:r>
                  <a:rPr lang="en-US" sz="1280" dirty="0">
                    <a:solidFill>
                      <a:schemeClr val="accent5"/>
                    </a:solidFill>
                    <a:latin typeface="+mj-lt"/>
                    <a:ea typeface="Amazon Ember" panose="02000000000000000000" pitchFamily="2" charset="0"/>
                    <a:cs typeface="Segoe UI" pitchFamily="34" charset="0"/>
                  </a:rPr>
                  <a:t>auto-scaling</a:t>
                </a:r>
                <a:br>
                  <a:rPr lang="en-US" sz="1280" dirty="0">
                    <a:solidFill>
                      <a:schemeClr val="accent5"/>
                    </a:solidFill>
                    <a:latin typeface="+mj-lt"/>
                    <a:ea typeface="Amazon Ember" panose="02000000000000000000" pitchFamily="2" charset="0"/>
                    <a:cs typeface="Segoe UI" pitchFamily="34" charset="0"/>
                  </a:rPr>
                </a:br>
                <a:r>
                  <a:rPr lang="en-US" sz="1280" dirty="0">
                    <a:solidFill>
                      <a:schemeClr val="accent5"/>
                    </a:solidFill>
                    <a:latin typeface="+mj-lt"/>
                    <a:ea typeface="Amazon Ember" panose="02000000000000000000" pitchFamily="2" charset="0"/>
                    <a:cs typeface="Segoe UI" pitchFamily="34" charset="0"/>
                  </a:rPr>
                  <a:t>for 75% less</a:t>
                </a:r>
              </a:p>
            </p:txBody>
          </p:sp>
          <p:grpSp>
            <p:nvGrpSpPr>
              <p:cNvPr id="128" name="Graphic 236">
                <a:extLst>
                  <a:ext uri="{FF2B5EF4-FFF2-40B4-BE49-F238E27FC236}">
                    <a16:creationId xmlns:a16="http://schemas.microsoft.com/office/drawing/2014/main" id="{43D6DA4B-DE68-4AE1-B3D3-2DE9F4BF41B1}"/>
                  </a:ext>
                </a:extLst>
              </p:cNvPr>
              <p:cNvGrpSpPr/>
              <p:nvPr/>
            </p:nvGrpSpPr>
            <p:grpSpPr>
              <a:xfrm>
                <a:off x="9386477" y="4444977"/>
                <a:ext cx="1070842" cy="1070842"/>
                <a:chOff x="4629252" y="322847"/>
                <a:chExt cx="643689" cy="643689"/>
              </a:xfrm>
            </p:grpSpPr>
            <p:sp>
              <p:nvSpPr>
                <p:cNvPr id="129" name="Freeform: Shape 71">
                  <a:extLst>
                    <a:ext uri="{FF2B5EF4-FFF2-40B4-BE49-F238E27FC236}">
                      <a16:creationId xmlns:a16="http://schemas.microsoft.com/office/drawing/2014/main" id="{7488A94A-A068-4E73-BEBB-57EF1A286230}"/>
                    </a:ext>
                  </a:extLst>
                </p:cNvPr>
                <p:cNvSpPr/>
                <p:nvPr/>
              </p:nvSpPr>
              <p:spPr>
                <a:xfrm>
                  <a:off x="4829117" y="427235"/>
                  <a:ext cx="337937" cy="337937"/>
                </a:xfrm>
                <a:custGeom>
                  <a:avLst/>
                  <a:gdLst>
                    <a:gd name="connsiteX0" fmla="*/ 101059 w 337936"/>
                    <a:gd name="connsiteY0" fmla="*/ 334286 h 337936"/>
                    <a:gd name="connsiteX1" fmla="*/ 226257 w 337936"/>
                    <a:gd name="connsiteY1" fmla="*/ 254790 h 337936"/>
                    <a:gd name="connsiteX2" fmla="*/ 333753 w 337936"/>
                    <a:gd name="connsiteY2" fmla="*/ 5361 h 337936"/>
                    <a:gd name="connsiteX3" fmla="*/ 84323 w 337936"/>
                    <a:gd name="connsiteY3" fmla="*/ 112857 h 337936"/>
                    <a:gd name="connsiteX4" fmla="*/ 4828 w 337936"/>
                    <a:gd name="connsiteY4" fmla="*/ 238055 h 337936"/>
                    <a:gd name="connsiteX5" fmla="*/ 101059 w 337936"/>
                    <a:gd name="connsiteY5" fmla="*/ 334286 h 33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37936" h="337936">
                      <a:moveTo>
                        <a:pt x="101059" y="334286"/>
                      </a:moveTo>
                      <a:cubicBezTo>
                        <a:pt x="162210" y="313044"/>
                        <a:pt x="226257" y="254790"/>
                        <a:pt x="226257" y="254790"/>
                      </a:cubicBezTo>
                      <a:cubicBezTo>
                        <a:pt x="348236" y="132811"/>
                        <a:pt x="333753" y="5361"/>
                        <a:pt x="333753" y="5361"/>
                      </a:cubicBezTo>
                      <a:cubicBezTo>
                        <a:pt x="333753" y="5361"/>
                        <a:pt x="206302" y="-9122"/>
                        <a:pt x="84323" y="112857"/>
                      </a:cubicBezTo>
                      <a:cubicBezTo>
                        <a:pt x="84323" y="112857"/>
                        <a:pt x="26391" y="176904"/>
                        <a:pt x="4828" y="238055"/>
                      </a:cubicBezTo>
                      <a:lnTo>
                        <a:pt x="101059" y="334286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30" name="Freeform: Shape 72">
                  <a:extLst>
                    <a:ext uri="{FF2B5EF4-FFF2-40B4-BE49-F238E27FC236}">
                      <a16:creationId xmlns:a16="http://schemas.microsoft.com/office/drawing/2014/main" id="{1BA9038E-205A-4136-924C-C77002D27112}"/>
                    </a:ext>
                  </a:extLst>
                </p:cNvPr>
                <p:cNvSpPr/>
                <p:nvPr/>
              </p:nvSpPr>
              <p:spPr>
                <a:xfrm>
                  <a:off x="4804657" y="682669"/>
                  <a:ext cx="106209" cy="106209"/>
                </a:xfrm>
                <a:custGeom>
                  <a:avLst/>
                  <a:gdLst>
                    <a:gd name="connsiteX0" fmla="*/ 51495 w 106208"/>
                    <a:gd name="connsiteY0" fmla="*/ 4828 h 106208"/>
                    <a:gd name="connsiteX1" fmla="*/ 4828 w 106208"/>
                    <a:gd name="connsiteY1" fmla="*/ 5471 h 106208"/>
                    <a:gd name="connsiteX2" fmla="*/ 102668 w 106208"/>
                    <a:gd name="connsiteY2" fmla="*/ 103312 h 106208"/>
                    <a:gd name="connsiteX3" fmla="*/ 102668 w 106208"/>
                    <a:gd name="connsiteY3" fmla="*/ 56001 h 106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6208" h="106208">
                      <a:moveTo>
                        <a:pt x="51495" y="4828"/>
                      </a:moveTo>
                      <a:lnTo>
                        <a:pt x="4828" y="5471"/>
                      </a:lnTo>
                      <a:lnTo>
                        <a:pt x="102668" y="103312"/>
                      </a:lnTo>
                      <a:lnTo>
                        <a:pt x="102668" y="56001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31" name="Freeform: Shape 73">
                  <a:extLst>
                    <a:ext uri="{FF2B5EF4-FFF2-40B4-BE49-F238E27FC236}">
                      <a16:creationId xmlns:a16="http://schemas.microsoft.com/office/drawing/2014/main" id="{634CF8CA-D024-4E67-8726-EB9A66E6E172}"/>
                    </a:ext>
                  </a:extLst>
                </p:cNvPr>
                <p:cNvSpPr/>
                <p:nvPr/>
              </p:nvSpPr>
              <p:spPr>
                <a:xfrm>
                  <a:off x="4733851" y="539417"/>
                  <a:ext cx="177014" cy="106209"/>
                </a:xfrm>
                <a:custGeom>
                  <a:avLst/>
                  <a:gdLst>
                    <a:gd name="connsiteX0" fmla="*/ 174762 w 177014"/>
                    <a:gd name="connsiteY0" fmla="*/ 5503 h 106208"/>
                    <a:gd name="connsiteX1" fmla="*/ 94944 w 177014"/>
                    <a:gd name="connsiteY1" fmla="*/ 11618 h 106208"/>
                    <a:gd name="connsiteX2" fmla="*/ 4828 w 177014"/>
                    <a:gd name="connsiteY2" fmla="*/ 101734 h 106208"/>
                    <a:gd name="connsiteX3" fmla="*/ 110071 w 177014"/>
                    <a:gd name="connsiteY3" fmla="*/ 101734 h 1062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7014" h="106208">
                      <a:moveTo>
                        <a:pt x="174762" y="5503"/>
                      </a:moveTo>
                      <a:cubicBezTo>
                        <a:pt x="171543" y="2284"/>
                        <a:pt x="94944" y="11618"/>
                        <a:pt x="94944" y="11618"/>
                      </a:cubicBezTo>
                      <a:lnTo>
                        <a:pt x="4828" y="101734"/>
                      </a:lnTo>
                      <a:lnTo>
                        <a:pt x="110071" y="101734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32" name="Freeform: Shape 74">
                  <a:extLst>
                    <a:ext uri="{FF2B5EF4-FFF2-40B4-BE49-F238E27FC236}">
                      <a16:creationId xmlns:a16="http://schemas.microsoft.com/office/drawing/2014/main" id="{8661F783-7423-47B4-846A-BADA07BF613B}"/>
                    </a:ext>
                  </a:extLst>
                </p:cNvPr>
                <p:cNvSpPr/>
                <p:nvPr/>
              </p:nvSpPr>
              <p:spPr>
                <a:xfrm>
                  <a:off x="4949809" y="682347"/>
                  <a:ext cx="106209" cy="177014"/>
                </a:xfrm>
                <a:custGeom>
                  <a:avLst/>
                  <a:gdLst>
                    <a:gd name="connsiteX0" fmla="*/ 101381 w 106208"/>
                    <a:gd name="connsiteY0" fmla="*/ 4828 h 177014"/>
                    <a:gd name="connsiteX1" fmla="*/ 95266 w 106208"/>
                    <a:gd name="connsiteY1" fmla="*/ 84645 h 177014"/>
                    <a:gd name="connsiteX2" fmla="*/ 4828 w 106208"/>
                    <a:gd name="connsiteY2" fmla="*/ 175083 h 177014"/>
                    <a:gd name="connsiteX3" fmla="*/ 4828 w 106208"/>
                    <a:gd name="connsiteY3" fmla="*/ 69840 h 177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6208" h="177014">
                      <a:moveTo>
                        <a:pt x="101381" y="4828"/>
                      </a:moveTo>
                      <a:cubicBezTo>
                        <a:pt x="104599" y="8046"/>
                        <a:pt x="95266" y="84645"/>
                        <a:pt x="95266" y="84645"/>
                      </a:cubicBezTo>
                      <a:lnTo>
                        <a:pt x="4828" y="175083"/>
                      </a:lnTo>
                      <a:lnTo>
                        <a:pt x="4828" y="69840"/>
                      </a:lnTo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33" name="Freeform: Shape 75">
                  <a:extLst>
                    <a:ext uri="{FF2B5EF4-FFF2-40B4-BE49-F238E27FC236}">
                      <a16:creationId xmlns:a16="http://schemas.microsoft.com/office/drawing/2014/main" id="{F23C6DA5-361D-4388-AB9B-2F5868B60438}"/>
                    </a:ext>
                  </a:extLst>
                </p:cNvPr>
                <p:cNvSpPr/>
                <p:nvPr/>
              </p:nvSpPr>
              <p:spPr>
                <a:xfrm>
                  <a:off x="4739323" y="728049"/>
                  <a:ext cx="74024" cy="74024"/>
                </a:xfrm>
                <a:custGeom>
                  <a:avLst/>
                  <a:gdLst>
                    <a:gd name="connsiteX0" fmla="*/ 69197 w 74024"/>
                    <a:gd name="connsiteY0" fmla="*/ 4828 h 74024"/>
                    <a:gd name="connsiteX1" fmla="*/ 4828 w 74024"/>
                    <a:gd name="connsiteY1" fmla="*/ 69197 h 74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4024" h="74024">
                      <a:moveTo>
                        <a:pt x="69197" y="4828"/>
                      </a:moveTo>
                      <a:lnTo>
                        <a:pt x="4828" y="69197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34" name="Freeform: Shape 76">
                  <a:extLst>
                    <a:ext uri="{FF2B5EF4-FFF2-40B4-BE49-F238E27FC236}">
                      <a16:creationId xmlns:a16="http://schemas.microsoft.com/office/drawing/2014/main" id="{6A92E40F-B2A2-4602-9C46-04C81167E869}"/>
                    </a:ext>
                  </a:extLst>
                </p:cNvPr>
                <p:cNvSpPr/>
                <p:nvPr/>
              </p:nvSpPr>
              <p:spPr>
                <a:xfrm>
                  <a:off x="4795967" y="784694"/>
                  <a:ext cx="74024" cy="74024"/>
                </a:xfrm>
                <a:custGeom>
                  <a:avLst/>
                  <a:gdLst>
                    <a:gd name="connsiteX0" fmla="*/ 69197 w 74024"/>
                    <a:gd name="connsiteY0" fmla="*/ 4828 h 74024"/>
                    <a:gd name="connsiteX1" fmla="*/ 4828 w 74024"/>
                    <a:gd name="connsiteY1" fmla="*/ 69197 h 74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4024" h="74024">
                      <a:moveTo>
                        <a:pt x="69197" y="4828"/>
                      </a:moveTo>
                      <a:lnTo>
                        <a:pt x="4828" y="69197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66" name="Freeform: Shape 77">
                  <a:extLst>
                    <a:ext uri="{FF2B5EF4-FFF2-40B4-BE49-F238E27FC236}">
                      <a16:creationId xmlns:a16="http://schemas.microsoft.com/office/drawing/2014/main" id="{49FB88CF-4E19-4488-87CC-3105A34CBF33}"/>
                    </a:ext>
                  </a:extLst>
                </p:cNvPr>
                <p:cNvSpPr/>
                <p:nvPr/>
              </p:nvSpPr>
              <p:spPr>
                <a:xfrm>
                  <a:off x="4739323" y="767314"/>
                  <a:ext cx="90116" cy="90116"/>
                </a:xfrm>
                <a:custGeom>
                  <a:avLst/>
                  <a:gdLst>
                    <a:gd name="connsiteX0" fmla="*/ 86576 w 90116"/>
                    <a:gd name="connsiteY0" fmla="*/ 4828 h 90116"/>
                    <a:gd name="connsiteX1" fmla="*/ 4828 w 90116"/>
                    <a:gd name="connsiteY1" fmla="*/ 86576 h 90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0116" h="90116">
                      <a:moveTo>
                        <a:pt x="86576" y="4828"/>
                      </a:moveTo>
                      <a:lnTo>
                        <a:pt x="4828" y="86576"/>
                      </a:lnTo>
                    </a:path>
                  </a:pathLst>
                </a:custGeom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167" name="Freeform: Shape 78">
                  <a:extLst>
                    <a:ext uri="{FF2B5EF4-FFF2-40B4-BE49-F238E27FC236}">
                      <a16:creationId xmlns:a16="http://schemas.microsoft.com/office/drawing/2014/main" id="{993D4275-FF2C-4913-9A53-00635CDAB958}"/>
                    </a:ext>
                  </a:extLst>
                </p:cNvPr>
                <p:cNvSpPr/>
                <p:nvPr/>
              </p:nvSpPr>
              <p:spPr>
                <a:xfrm>
                  <a:off x="4988994" y="477252"/>
                  <a:ext cx="128738" cy="128738"/>
                </a:xfrm>
                <a:custGeom>
                  <a:avLst/>
                  <a:gdLst>
                    <a:gd name="connsiteX0" fmla="*/ 66702 w 128737"/>
                    <a:gd name="connsiteY0" fmla="*/ 118841 h 128737"/>
                    <a:gd name="connsiteX1" fmla="*/ 10379 w 128737"/>
                    <a:gd name="connsiteY1" fmla="*/ 62518 h 128737"/>
                    <a:gd name="connsiteX2" fmla="*/ 10379 w 128737"/>
                    <a:gd name="connsiteY2" fmla="*/ 36127 h 128737"/>
                    <a:gd name="connsiteX3" fmla="*/ 36127 w 128737"/>
                    <a:gd name="connsiteY3" fmla="*/ 10379 h 128737"/>
                    <a:gd name="connsiteX4" fmla="*/ 62518 w 128737"/>
                    <a:gd name="connsiteY4" fmla="*/ 10379 h 128737"/>
                    <a:gd name="connsiteX5" fmla="*/ 119163 w 128737"/>
                    <a:gd name="connsiteY5" fmla="*/ 67024 h 128737"/>
                    <a:gd name="connsiteX6" fmla="*/ 119163 w 128737"/>
                    <a:gd name="connsiteY6" fmla="*/ 93415 h 128737"/>
                    <a:gd name="connsiteX7" fmla="*/ 93415 w 128737"/>
                    <a:gd name="connsiteY7" fmla="*/ 119163 h 128737"/>
                    <a:gd name="connsiteX8" fmla="*/ 66702 w 128737"/>
                    <a:gd name="connsiteY8" fmla="*/ 118841 h 128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8737" h="128737">
                      <a:moveTo>
                        <a:pt x="66702" y="118841"/>
                      </a:moveTo>
                      <a:lnTo>
                        <a:pt x="10379" y="62518"/>
                      </a:lnTo>
                      <a:cubicBezTo>
                        <a:pt x="2977" y="55116"/>
                        <a:pt x="2977" y="43529"/>
                        <a:pt x="10379" y="36127"/>
                      </a:cubicBezTo>
                      <a:lnTo>
                        <a:pt x="36127" y="10379"/>
                      </a:lnTo>
                      <a:cubicBezTo>
                        <a:pt x="43529" y="2977"/>
                        <a:pt x="55116" y="2977"/>
                        <a:pt x="62518" y="10379"/>
                      </a:cubicBezTo>
                      <a:lnTo>
                        <a:pt x="119163" y="67024"/>
                      </a:lnTo>
                      <a:cubicBezTo>
                        <a:pt x="126565" y="74427"/>
                        <a:pt x="126565" y="86013"/>
                        <a:pt x="119163" y="93415"/>
                      </a:cubicBezTo>
                      <a:lnTo>
                        <a:pt x="93415" y="119163"/>
                      </a:lnTo>
                      <a:cubicBezTo>
                        <a:pt x="86013" y="126243"/>
                        <a:pt x="74105" y="126243"/>
                        <a:pt x="66702" y="118841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</p:grpSp>
          <p:grpSp>
            <p:nvGrpSpPr>
              <p:cNvPr id="261" name="Group 260"/>
              <p:cNvGrpSpPr/>
              <p:nvPr/>
            </p:nvGrpSpPr>
            <p:grpSpPr>
              <a:xfrm>
                <a:off x="10595661" y="4684751"/>
                <a:ext cx="1052402" cy="1180258"/>
                <a:chOff x="2596298" y="1213985"/>
                <a:chExt cx="3143208" cy="3747273"/>
              </a:xfrm>
            </p:grpSpPr>
            <p:pic>
              <p:nvPicPr>
                <p:cNvPr id="262" name="Picture 261">
                  <a:extLst>
                    <a:ext uri="{FF2B5EF4-FFF2-40B4-BE49-F238E27FC236}">
                      <a16:creationId xmlns:a16="http://schemas.microsoft.com/office/drawing/2014/main" id="{3AB2CCC0-0416-804B-BC3F-707517FDFD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screen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738703" y="1697443"/>
                  <a:ext cx="3000803" cy="2718005"/>
                </a:xfrm>
                <a:prstGeom prst="rect">
                  <a:avLst/>
                </a:prstGeom>
              </p:spPr>
            </p:pic>
            <p:pic>
              <p:nvPicPr>
                <p:cNvPr id="263" name="Picture 262">
                  <a:extLst>
                    <a:ext uri="{FF2B5EF4-FFF2-40B4-BE49-F238E27FC236}">
                      <a16:creationId xmlns:a16="http://schemas.microsoft.com/office/drawing/2014/main" id="{A392A800-BBFD-2B43-96E7-5C28BA5432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96298" y="1213985"/>
                  <a:ext cx="3075451" cy="3747273"/>
                </a:xfrm>
                <a:prstGeom prst="rect">
                  <a:avLst/>
                </a:prstGeom>
              </p:spPr>
            </p:pic>
            <p:pic>
              <p:nvPicPr>
                <p:cNvPr id="264" name="Picture 263">
                  <a:extLst>
                    <a:ext uri="{FF2B5EF4-FFF2-40B4-BE49-F238E27FC236}">
                      <a16:creationId xmlns:a16="http://schemas.microsoft.com/office/drawing/2014/main" id="{7C139785-C167-844E-81DB-50FA904909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screen">
                  <a:duotone>
                    <a:schemeClr val="accent1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14012" y="1331615"/>
                  <a:ext cx="970409" cy="1343643"/>
                </a:xfrm>
                <a:prstGeom prst="rect">
                  <a:avLst/>
                </a:prstGeom>
              </p:spPr>
            </p:pic>
          </p:grpSp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AC9BEAFD-2870-43DB-9F82-D9661DA2626F}"/>
                  </a:ext>
                </a:extLst>
              </p:cNvPr>
              <p:cNvSpPr/>
              <p:nvPr/>
            </p:nvSpPr>
            <p:spPr>
              <a:xfrm>
                <a:off x="8908280" y="6335618"/>
                <a:ext cx="2048256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Deploy  </a:t>
                </a:r>
                <a:br>
                  <a:rPr lang="en-US" sz="1440" dirty="0">
                    <a:solidFill>
                      <a:schemeClr val="tx1"/>
                    </a:solidFill>
                    <a:latin typeface="+mj-lt"/>
                  </a:rPr>
                </a:b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model in </a:t>
                </a:r>
                <a:br>
                  <a:rPr lang="en-US" sz="1440" dirty="0">
                    <a:solidFill>
                      <a:schemeClr val="tx1"/>
                    </a:solidFill>
                    <a:latin typeface="+mj-lt"/>
                  </a:rPr>
                </a:b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production</a:t>
                </a:r>
              </a:p>
            </p:txBody>
          </p:sp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AC9BEAFD-2870-43DB-9F82-D9661DA2626F}"/>
                  </a:ext>
                </a:extLst>
              </p:cNvPr>
              <p:cNvSpPr/>
              <p:nvPr/>
            </p:nvSpPr>
            <p:spPr>
              <a:xfrm>
                <a:off x="10469950" y="6296179"/>
                <a:ext cx="1142160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sz="1440" dirty="0">
                    <a:solidFill>
                      <a:schemeClr val="tx1"/>
                    </a:solidFill>
                    <a:latin typeface="+mj-lt"/>
                  </a:rPr>
                  <a:t>Monitor models</a:t>
                </a:r>
              </a:p>
            </p:txBody>
          </p:sp>
          <p:sp>
            <p:nvSpPr>
              <p:cNvPr id="272" name="TextBox 271">
                <a:extLst>
                  <a:ext uri="{FF2B5EF4-FFF2-40B4-BE49-F238E27FC236}">
                    <a16:creationId xmlns:a16="http://schemas.microsoft.com/office/drawing/2014/main" id="{2CC7133D-AFE7-4E08-A79C-450364D55903}"/>
                  </a:ext>
                </a:extLst>
              </p:cNvPr>
              <p:cNvSpPr txBox="1"/>
              <p:nvPr/>
            </p:nvSpPr>
            <p:spPr>
              <a:xfrm>
                <a:off x="11176091" y="6279576"/>
                <a:ext cx="2011680" cy="4431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731502"/>
                <a:r>
                  <a:rPr lang="en-US" sz="144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latin typeface="+mj-lt"/>
                    <a:ea typeface="Amazon Ember Cd RC" panose="020B0606020204020204" pitchFamily="34" charset="0"/>
                    <a:cs typeface="Amazon Ember Cd RC" panose="020B0606020204020204" pitchFamily="34" charset="0"/>
                  </a:rPr>
                  <a:t>Validate </a:t>
                </a:r>
              </a:p>
              <a:p>
                <a:pPr algn="ctr" defTabSz="731502"/>
                <a:r>
                  <a:rPr lang="en-US" sz="144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latin typeface="+mj-lt"/>
                    <a:ea typeface="Amazon Ember Cd RC" panose="020B0606020204020204" pitchFamily="34" charset="0"/>
                    <a:cs typeface="Amazon Ember Cd RC" panose="020B0606020204020204" pitchFamily="34" charset="0"/>
                  </a:rPr>
                  <a:t>predictions</a:t>
                </a:r>
              </a:p>
            </p:txBody>
          </p:sp>
          <p:sp>
            <p:nvSpPr>
              <p:cNvPr id="273" name="TextBox 272">
                <a:extLst>
                  <a:ext uri="{FF2B5EF4-FFF2-40B4-BE49-F238E27FC236}">
                    <a16:creationId xmlns:a16="http://schemas.microsoft.com/office/drawing/2014/main" id="{2CC7133D-AFE7-4E08-A79C-450364D55903}"/>
                  </a:ext>
                </a:extLst>
              </p:cNvPr>
              <p:cNvSpPr txBox="1"/>
              <p:nvPr/>
            </p:nvSpPr>
            <p:spPr>
              <a:xfrm>
                <a:off x="12540296" y="6247289"/>
                <a:ext cx="2011680" cy="6647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731502"/>
                <a:r>
                  <a:rPr lang="en-US" sz="144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latin typeface="+mj-lt"/>
                    <a:ea typeface="Amazon Ember Cd RC" panose="020B0606020204020204" pitchFamily="34" charset="0"/>
                    <a:cs typeface="Amazon Ember Cd RC" panose="020B0606020204020204" pitchFamily="34" charset="0"/>
                  </a:rPr>
                  <a:t>Scale and manage</a:t>
                </a:r>
                <a:br>
                  <a:rPr lang="en-US" sz="144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latin typeface="+mj-lt"/>
                    <a:ea typeface="Amazon Ember Cd RC" panose="020B0606020204020204" pitchFamily="34" charset="0"/>
                    <a:cs typeface="Amazon Ember Cd RC" panose="020B0606020204020204" pitchFamily="34" charset="0"/>
                  </a:rPr>
                </a:br>
                <a:r>
                  <a:rPr lang="en-US" sz="144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latin typeface="+mj-lt"/>
                    <a:ea typeface="Amazon Ember Cd RC" panose="020B0606020204020204" pitchFamily="34" charset="0"/>
                    <a:cs typeface="Amazon Ember Cd RC" panose="020B0606020204020204" pitchFamily="34" charset="0"/>
                  </a:rPr>
                  <a:t>the production</a:t>
                </a:r>
                <a:br>
                  <a:rPr lang="en-US" sz="144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latin typeface="+mj-lt"/>
                    <a:ea typeface="Amazon Ember Cd RC" panose="020B0606020204020204" pitchFamily="34" charset="0"/>
                    <a:cs typeface="Amazon Ember Cd RC" panose="020B0606020204020204" pitchFamily="34" charset="0"/>
                  </a:rPr>
                </a:br>
                <a:r>
                  <a:rPr lang="en-US" sz="144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latin typeface="+mj-lt"/>
                    <a:ea typeface="Amazon Ember Cd RC" panose="020B0606020204020204" pitchFamily="34" charset="0"/>
                    <a:cs typeface="Amazon Ember Cd RC" panose="020B0606020204020204" pitchFamily="34" charset="0"/>
                  </a:rPr>
                  <a:t>environment</a:t>
                </a:r>
              </a:p>
            </p:txBody>
          </p:sp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F8376B0A-E1D0-4652-A951-73CD62D82679}"/>
                  </a:ext>
                </a:extLst>
              </p:cNvPr>
              <p:cNvSpPr/>
              <p:nvPr/>
            </p:nvSpPr>
            <p:spPr>
              <a:xfrm>
                <a:off x="11833086" y="3551694"/>
                <a:ext cx="1231402" cy="429552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0" tIns="234086" rIns="0" bIns="234086" rtlCol="0" anchor="b" anchorCtr="0"/>
              <a:lstStyle/>
              <a:p>
                <a:pPr algn="ctr">
                  <a:lnSpc>
                    <a:spcPct val="90000"/>
                  </a:lnSpc>
                </a:pPr>
                <a:r>
                  <a:rPr lang="en-US" sz="1280" dirty="0">
                    <a:solidFill>
                      <a:schemeClr val="accent5"/>
                    </a:solidFill>
                    <a:latin typeface="+mj-lt"/>
                  </a:rPr>
                  <a:t>Add human review of predictions</a:t>
                </a:r>
              </a:p>
            </p:txBody>
          </p:sp>
          <p:grpSp>
            <p:nvGrpSpPr>
              <p:cNvPr id="302" name="Group 301"/>
              <p:cNvGrpSpPr/>
              <p:nvPr/>
            </p:nvGrpSpPr>
            <p:grpSpPr>
              <a:xfrm>
                <a:off x="13264894" y="4584231"/>
                <a:ext cx="842110" cy="895656"/>
                <a:chOff x="8278812" y="2484232"/>
                <a:chExt cx="526319" cy="559785"/>
              </a:xfrm>
            </p:grpSpPr>
            <p:sp>
              <p:nvSpPr>
                <p:cNvPr id="303" name="Freeform: Shape 105">
                  <a:extLst>
                    <a:ext uri="{FF2B5EF4-FFF2-40B4-BE49-F238E27FC236}">
                      <a16:creationId xmlns:a16="http://schemas.microsoft.com/office/drawing/2014/main" id="{47328831-AA18-435C-8D57-AAB875518EE9}"/>
                    </a:ext>
                  </a:extLst>
                </p:cNvPr>
                <p:cNvSpPr/>
                <p:nvPr/>
              </p:nvSpPr>
              <p:spPr>
                <a:xfrm>
                  <a:off x="8528887" y="2541223"/>
                  <a:ext cx="207476" cy="210822"/>
                </a:xfrm>
                <a:custGeom>
                  <a:avLst/>
                  <a:gdLst>
                    <a:gd name="connsiteX0" fmla="*/ 22851 w 199543"/>
                    <a:gd name="connsiteY0" fmla="*/ 158991 h 202762"/>
                    <a:gd name="connsiteX1" fmla="*/ 26713 w 199543"/>
                    <a:gd name="connsiteY1" fmla="*/ 163497 h 202762"/>
                    <a:gd name="connsiteX2" fmla="*/ 30575 w 199543"/>
                    <a:gd name="connsiteY2" fmla="*/ 168003 h 202762"/>
                    <a:gd name="connsiteX3" fmla="*/ 34437 w 199543"/>
                    <a:gd name="connsiteY3" fmla="*/ 172509 h 202762"/>
                    <a:gd name="connsiteX4" fmla="*/ 61150 w 199543"/>
                    <a:gd name="connsiteY4" fmla="*/ 158669 h 202762"/>
                    <a:gd name="connsiteX5" fmla="*/ 80139 w 199543"/>
                    <a:gd name="connsiteY5" fmla="*/ 168003 h 202762"/>
                    <a:gd name="connsiteX6" fmla="*/ 85611 w 199543"/>
                    <a:gd name="connsiteY6" fmla="*/ 197613 h 202762"/>
                    <a:gd name="connsiteX7" fmla="*/ 91726 w 199543"/>
                    <a:gd name="connsiteY7" fmla="*/ 197934 h 202762"/>
                    <a:gd name="connsiteX8" fmla="*/ 97841 w 199543"/>
                    <a:gd name="connsiteY8" fmla="*/ 198256 h 202762"/>
                    <a:gd name="connsiteX9" fmla="*/ 103634 w 199543"/>
                    <a:gd name="connsiteY9" fmla="*/ 198578 h 202762"/>
                    <a:gd name="connsiteX10" fmla="*/ 112967 w 199543"/>
                    <a:gd name="connsiteY10" fmla="*/ 169934 h 202762"/>
                    <a:gd name="connsiteX11" fmla="*/ 132922 w 199543"/>
                    <a:gd name="connsiteY11" fmla="*/ 163175 h 202762"/>
                    <a:gd name="connsiteX12" fmla="*/ 157704 w 199543"/>
                    <a:gd name="connsiteY12" fmla="*/ 180233 h 202762"/>
                    <a:gd name="connsiteX13" fmla="*/ 162210 w 199543"/>
                    <a:gd name="connsiteY13" fmla="*/ 176371 h 202762"/>
                    <a:gd name="connsiteX14" fmla="*/ 166715 w 199543"/>
                    <a:gd name="connsiteY14" fmla="*/ 172509 h 202762"/>
                    <a:gd name="connsiteX15" fmla="*/ 171221 w 199543"/>
                    <a:gd name="connsiteY15" fmla="*/ 168647 h 202762"/>
                    <a:gd name="connsiteX16" fmla="*/ 157382 w 199543"/>
                    <a:gd name="connsiteY16" fmla="*/ 141933 h 202762"/>
                    <a:gd name="connsiteX17" fmla="*/ 166715 w 199543"/>
                    <a:gd name="connsiteY17" fmla="*/ 122945 h 202762"/>
                    <a:gd name="connsiteX18" fmla="*/ 196325 w 199543"/>
                    <a:gd name="connsiteY18" fmla="*/ 117473 h 202762"/>
                    <a:gd name="connsiteX19" fmla="*/ 196647 w 199543"/>
                    <a:gd name="connsiteY19" fmla="*/ 111358 h 202762"/>
                    <a:gd name="connsiteX20" fmla="*/ 196969 w 199543"/>
                    <a:gd name="connsiteY20" fmla="*/ 105243 h 202762"/>
                    <a:gd name="connsiteX21" fmla="*/ 197291 w 199543"/>
                    <a:gd name="connsiteY21" fmla="*/ 99128 h 202762"/>
                    <a:gd name="connsiteX22" fmla="*/ 168647 w 199543"/>
                    <a:gd name="connsiteY22" fmla="*/ 89795 h 202762"/>
                    <a:gd name="connsiteX23" fmla="*/ 161888 w 199543"/>
                    <a:gd name="connsiteY23" fmla="*/ 69518 h 202762"/>
                    <a:gd name="connsiteX24" fmla="*/ 178946 w 199543"/>
                    <a:gd name="connsiteY24" fmla="*/ 44736 h 202762"/>
                    <a:gd name="connsiteX25" fmla="*/ 175083 w 199543"/>
                    <a:gd name="connsiteY25" fmla="*/ 40231 h 202762"/>
                    <a:gd name="connsiteX26" fmla="*/ 171221 w 199543"/>
                    <a:gd name="connsiteY26" fmla="*/ 35725 h 202762"/>
                    <a:gd name="connsiteX27" fmla="*/ 167359 w 199543"/>
                    <a:gd name="connsiteY27" fmla="*/ 31219 h 202762"/>
                    <a:gd name="connsiteX28" fmla="*/ 140646 w 199543"/>
                    <a:gd name="connsiteY28" fmla="*/ 45058 h 202762"/>
                    <a:gd name="connsiteX29" fmla="*/ 121335 w 199543"/>
                    <a:gd name="connsiteY29" fmla="*/ 35403 h 202762"/>
                    <a:gd name="connsiteX30" fmla="*/ 115864 w 199543"/>
                    <a:gd name="connsiteY30" fmla="*/ 5793 h 202762"/>
                    <a:gd name="connsiteX31" fmla="*/ 110071 w 199543"/>
                    <a:gd name="connsiteY31" fmla="*/ 5471 h 202762"/>
                    <a:gd name="connsiteX32" fmla="*/ 103956 w 199543"/>
                    <a:gd name="connsiteY32" fmla="*/ 5150 h 202762"/>
                    <a:gd name="connsiteX33" fmla="*/ 97841 w 199543"/>
                    <a:gd name="connsiteY33" fmla="*/ 4828 h 202762"/>
                    <a:gd name="connsiteX34" fmla="*/ 88829 w 199543"/>
                    <a:gd name="connsiteY34" fmla="*/ 33150 h 202762"/>
                    <a:gd name="connsiteX35" fmla="*/ 68553 w 199543"/>
                    <a:gd name="connsiteY35" fmla="*/ 39909 h 202762"/>
                    <a:gd name="connsiteX36" fmla="*/ 44093 w 199543"/>
                    <a:gd name="connsiteY36" fmla="*/ 22851 h 202762"/>
                    <a:gd name="connsiteX37" fmla="*/ 40231 w 199543"/>
                    <a:gd name="connsiteY37" fmla="*/ 28000 h 202762"/>
                    <a:gd name="connsiteX38" fmla="*/ 35725 w 199543"/>
                    <a:gd name="connsiteY38" fmla="*/ 31863 h 202762"/>
                    <a:gd name="connsiteX39" fmla="*/ 31219 w 199543"/>
                    <a:gd name="connsiteY39" fmla="*/ 35725 h 202762"/>
                    <a:gd name="connsiteX40" fmla="*/ 44736 w 199543"/>
                    <a:gd name="connsiteY40" fmla="*/ 62438 h 202762"/>
                    <a:gd name="connsiteX41" fmla="*/ 35081 w 199543"/>
                    <a:gd name="connsiteY41" fmla="*/ 81749 h 202762"/>
                    <a:gd name="connsiteX42" fmla="*/ 5793 w 199543"/>
                    <a:gd name="connsiteY42" fmla="*/ 87220 h 202762"/>
                    <a:gd name="connsiteX43" fmla="*/ 5471 w 199543"/>
                    <a:gd name="connsiteY43" fmla="*/ 93013 h 202762"/>
                    <a:gd name="connsiteX44" fmla="*/ 5150 w 199543"/>
                    <a:gd name="connsiteY44" fmla="*/ 98806 h 202762"/>
                    <a:gd name="connsiteX45" fmla="*/ 4828 w 199543"/>
                    <a:gd name="connsiteY45" fmla="*/ 104921 h 202762"/>
                    <a:gd name="connsiteX46" fmla="*/ 33472 w 199543"/>
                    <a:gd name="connsiteY46" fmla="*/ 114255 h 202762"/>
                    <a:gd name="connsiteX47" fmla="*/ 40231 w 199543"/>
                    <a:gd name="connsiteY47" fmla="*/ 134531 h 202762"/>
                    <a:gd name="connsiteX48" fmla="*/ 22851 w 199543"/>
                    <a:gd name="connsiteY48" fmla="*/ 158991 h 20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</a:cxnLst>
                  <a:rect l="l" t="t" r="r" b="b"/>
                  <a:pathLst>
                    <a:path w="199543" h="202762">
                      <a:moveTo>
                        <a:pt x="22851" y="158991"/>
                      </a:moveTo>
                      <a:lnTo>
                        <a:pt x="26713" y="163497"/>
                      </a:lnTo>
                      <a:lnTo>
                        <a:pt x="30575" y="168003"/>
                      </a:lnTo>
                      <a:lnTo>
                        <a:pt x="34437" y="172509"/>
                      </a:lnTo>
                      <a:lnTo>
                        <a:pt x="61150" y="158669"/>
                      </a:lnTo>
                      <a:cubicBezTo>
                        <a:pt x="66944" y="162853"/>
                        <a:pt x="73381" y="166072"/>
                        <a:pt x="80139" y="168003"/>
                      </a:cubicBezTo>
                      <a:lnTo>
                        <a:pt x="85611" y="197613"/>
                      </a:lnTo>
                      <a:lnTo>
                        <a:pt x="91726" y="197934"/>
                      </a:lnTo>
                      <a:lnTo>
                        <a:pt x="97841" y="198256"/>
                      </a:lnTo>
                      <a:lnTo>
                        <a:pt x="103634" y="198578"/>
                      </a:lnTo>
                      <a:lnTo>
                        <a:pt x="112967" y="169934"/>
                      </a:lnTo>
                      <a:cubicBezTo>
                        <a:pt x="120048" y="168647"/>
                        <a:pt x="126807" y="166394"/>
                        <a:pt x="132922" y="163175"/>
                      </a:cubicBezTo>
                      <a:lnTo>
                        <a:pt x="157704" y="180233"/>
                      </a:lnTo>
                      <a:lnTo>
                        <a:pt x="162210" y="176371"/>
                      </a:lnTo>
                      <a:lnTo>
                        <a:pt x="166715" y="172509"/>
                      </a:lnTo>
                      <a:lnTo>
                        <a:pt x="171221" y="168647"/>
                      </a:lnTo>
                      <a:lnTo>
                        <a:pt x="157382" y="141933"/>
                      </a:lnTo>
                      <a:cubicBezTo>
                        <a:pt x="161566" y="136140"/>
                        <a:pt x="164784" y="129703"/>
                        <a:pt x="166715" y="122945"/>
                      </a:cubicBezTo>
                      <a:lnTo>
                        <a:pt x="196325" y="117473"/>
                      </a:lnTo>
                      <a:lnTo>
                        <a:pt x="196647" y="111358"/>
                      </a:lnTo>
                      <a:lnTo>
                        <a:pt x="196969" y="105243"/>
                      </a:lnTo>
                      <a:lnTo>
                        <a:pt x="197291" y="99128"/>
                      </a:lnTo>
                      <a:lnTo>
                        <a:pt x="168647" y="89795"/>
                      </a:lnTo>
                      <a:cubicBezTo>
                        <a:pt x="167359" y="82714"/>
                        <a:pt x="165106" y="75955"/>
                        <a:pt x="161888" y="69518"/>
                      </a:cubicBezTo>
                      <a:lnTo>
                        <a:pt x="178946" y="44736"/>
                      </a:lnTo>
                      <a:lnTo>
                        <a:pt x="175083" y="40231"/>
                      </a:lnTo>
                      <a:lnTo>
                        <a:pt x="171221" y="35725"/>
                      </a:lnTo>
                      <a:lnTo>
                        <a:pt x="167359" y="31219"/>
                      </a:lnTo>
                      <a:lnTo>
                        <a:pt x="140646" y="45058"/>
                      </a:lnTo>
                      <a:cubicBezTo>
                        <a:pt x="134853" y="40874"/>
                        <a:pt x="128094" y="37656"/>
                        <a:pt x="121335" y="35403"/>
                      </a:cubicBezTo>
                      <a:lnTo>
                        <a:pt x="115864" y="5793"/>
                      </a:lnTo>
                      <a:lnTo>
                        <a:pt x="110071" y="5471"/>
                      </a:lnTo>
                      <a:lnTo>
                        <a:pt x="103956" y="5150"/>
                      </a:lnTo>
                      <a:lnTo>
                        <a:pt x="97841" y="4828"/>
                      </a:lnTo>
                      <a:lnTo>
                        <a:pt x="88829" y="33150"/>
                      </a:lnTo>
                      <a:cubicBezTo>
                        <a:pt x="81749" y="34437"/>
                        <a:pt x="74990" y="36690"/>
                        <a:pt x="68553" y="39909"/>
                      </a:cubicBezTo>
                      <a:lnTo>
                        <a:pt x="44093" y="22851"/>
                      </a:lnTo>
                      <a:lnTo>
                        <a:pt x="40231" y="28000"/>
                      </a:lnTo>
                      <a:lnTo>
                        <a:pt x="35725" y="31863"/>
                      </a:lnTo>
                      <a:lnTo>
                        <a:pt x="31219" y="35725"/>
                      </a:lnTo>
                      <a:lnTo>
                        <a:pt x="44736" y="62438"/>
                      </a:lnTo>
                      <a:cubicBezTo>
                        <a:pt x="40552" y="68553"/>
                        <a:pt x="37334" y="74990"/>
                        <a:pt x="35081" y="81749"/>
                      </a:cubicBezTo>
                      <a:lnTo>
                        <a:pt x="5793" y="87220"/>
                      </a:lnTo>
                      <a:lnTo>
                        <a:pt x="5471" y="93013"/>
                      </a:lnTo>
                      <a:lnTo>
                        <a:pt x="5150" y="98806"/>
                      </a:lnTo>
                      <a:lnTo>
                        <a:pt x="4828" y="104921"/>
                      </a:lnTo>
                      <a:lnTo>
                        <a:pt x="33472" y="114255"/>
                      </a:lnTo>
                      <a:cubicBezTo>
                        <a:pt x="34759" y="121335"/>
                        <a:pt x="37012" y="128094"/>
                        <a:pt x="40231" y="134531"/>
                      </a:cubicBezTo>
                      <a:lnTo>
                        <a:pt x="22851" y="158991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04" name="Freeform: Shape 106">
                  <a:extLst>
                    <a:ext uri="{FF2B5EF4-FFF2-40B4-BE49-F238E27FC236}">
                      <a16:creationId xmlns:a16="http://schemas.microsoft.com/office/drawing/2014/main" id="{D70D460D-506F-4AED-901D-3C5DC4EFCC3D}"/>
                    </a:ext>
                  </a:extLst>
                </p:cNvPr>
                <p:cNvSpPr/>
                <p:nvPr/>
              </p:nvSpPr>
              <p:spPr>
                <a:xfrm>
                  <a:off x="8589123" y="2602462"/>
                  <a:ext cx="90352" cy="90352"/>
                </a:xfrm>
                <a:custGeom>
                  <a:avLst/>
                  <a:gdLst>
                    <a:gd name="connsiteX0" fmla="*/ 82070 w 86898"/>
                    <a:gd name="connsiteY0" fmla="*/ 43449 h 86898"/>
                    <a:gd name="connsiteX1" fmla="*/ 43449 w 86898"/>
                    <a:gd name="connsiteY1" fmla="*/ 82070 h 86898"/>
                    <a:gd name="connsiteX2" fmla="*/ 4828 w 86898"/>
                    <a:gd name="connsiteY2" fmla="*/ 43449 h 86898"/>
                    <a:gd name="connsiteX3" fmla="*/ 43449 w 86898"/>
                    <a:gd name="connsiteY3" fmla="*/ 4828 h 86898"/>
                    <a:gd name="connsiteX4" fmla="*/ 82070 w 86898"/>
                    <a:gd name="connsiteY4" fmla="*/ 43449 h 86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6898" h="86898">
                      <a:moveTo>
                        <a:pt x="82070" y="43449"/>
                      </a:moveTo>
                      <a:cubicBezTo>
                        <a:pt x="82070" y="64779"/>
                        <a:pt x="64779" y="82070"/>
                        <a:pt x="43449" y="82070"/>
                      </a:cubicBezTo>
                      <a:cubicBezTo>
                        <a:pt x="22119" y="82070"/>
                        <a:pt x="4828" y="64779"/>
                        <a:pt x="4828" y="43449"/>
                      </a:cubicBezTo>
                      <a:cubicBezTo>
                        <a:pt x="4828" y="22119"/>
                        <a:pt x="22119" y="4828"/>
                        <a:pt x="43449" y="4828"/>
                      </a:cubicBezTo>
                      <a:cubicBezTo>
                        <a:pt x="64779" y="4828"/>
                        <a:pt x="82070" y="22119"/>
                        <a:pt x="82070" y="43449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05" name="Freeform: Shape 107">
                  <a:extLst>
                    <a:ext uri="{FF2B5EF4-FFF2-40B4-BE49-F238E27FC236}">
                      <a16:creationId xmlns:a16="http://schemas.microsoft.com/office/drawing/2014/main" id="{7948DBE1-4990-4E8D-99A0-99AE8091BD0D}"/>
                    </a:ext>
                  </a:extLst>
                </p:cNvPr>
                <p:cNvSpPr/>
                <p:nvPr/>
              </p:nvSpPr>
              <p:spPr>
                <a:xfrm>
                  <a:off x="8497758" y="2484232"/>
                  <a:ext cx="297828" cy="204129"/>
                </a:xfrm>
                <a:custGeom>
                  <a:avLst/>
                  <a:gdLst>
                    <a:gd name="connsiteX0" fmla="*/ 1617 w 286441"/>
                    <a:gd name="connsiteY0" fmla="*/ 72513 h 196325"/>
                    <a:gd name="connsiteX1" fmla="*/ 209851 w 286441"/>
                    <a:gd name="connsiteY1" fmla="*/ 23593 h 196325"/>
                    <a:gd name="connsiteX2" fmla="*/ 282266 w 286441"/>
                    <a:gd name="connsiteY2" fmla="*/ 196745 h 196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6441" h="196325">
                      <a:moveTo>
                        <a:pt x="1617" y="72513"/>
                      </a:moveTo>
                      <a:cubicBezTo>
                        <a:pt x="28652" y="25846"/>
                        <a:pt x="116516" y="-30155"/>
                        <a:pt x="209851" y="23593"/>
                      </a:cubicBezTo>
                      <a:cubicBezTo>
                        <a:pt x="252334" y="48053"/>
                        <a:pt x="303829" y="112100"/>
                        <a:pt x="282266" y="196745"/>
                      </a:cubicBezTo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06" name="Freeform: Shape 108">
                  <a:extLst>
                    <a:ext uri="{FF2B5EF4-FFF2-40B4-BE49-F238E27FC236}">
                      <a16:creationId xmlns:a16="http://schemas.microsoft.com/office/drawing/2014/main" id="{1300A32F-BB7C-48BE-B5EA-FF13979CAFE0}"/>
                    </a:ext>
                  </a:extLst>
                </p:cNvPr>
                <p:cNvSpPr/>
                <p:nvPr/>
              </p:nvSpPr>
              <p:spPr>
                <a:xfrm>
                  <a:off x="8778360" y="2670561"/>
                  <a:ext cx="26771" cy="26771"/>
                </a:xfrm>
                <a:custGeom>
                  <a:avLst/>
                  <a:gdLst>
                    <a:gd name="connsiteX0" fmla="*/ 4667 w 25747"/>
                    <a:gd name="connsiteY0" fmla="*/ 2414 h 25747"/>
                    <a:gd name="connsiteX1" fmla="*/ 12713 w 25747"/>
                    <a:gd name="connsiteY1" fmla="*/ 15609 h 25747"/>
                    <a:gd name="connsiteX2" fmla="*/ 25908 w 25747"/>
                    <a:gd name="connsiteY2" fmla="*/ 7563 h 25747"/>
                    <a:gd name="connsiteX3" fmla="*/ 23656 w 25747"/>
                    <a:gd name="connsiteY3" fmla="*/ 16575 h 25747"/>
                    <a:gd name="connsiteX4" fmla="*/ 10460 w 25747"/>
                    <a:gd name="connsiteY4" fmla="*/ 24621 h 25747"/>
                    <a:gd name="connsiteX5" fmla="*/ 2414 w 25747"/>
                    <a:gd name="connsiteY5" fmla="*/ 11425 h 25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747" h="25747">
                      <a:moveTo>
                        <a:pt x="4667" y="2414"/>
                      </a:moveTo>
                      <a:lnTo>
                        <a:pt x="12713" y="15609"/>
                      </a:lnTo>
                      <a:lnTo>
                        <a:pt x="25908" y="7563"/>
                      </a:lnTo>
                      <a:lnTo>
                        <a:pt x="23656" y="16575"/>
                      </a:lnTo>
                      <a:lnTo>
                        <a:pt x="10460" y="24621"/>
                      </a:lnTo>
                      <a:lnTo>
                        <a:pt x="2414" y="11425"/>
                      </a:lnTo>
                      <a:close/>
                    </a:path>
                  </a:pathLst>
                </a:custGeom>
                <a:solidFill>
                  <a:srgbClr val="527FFF"/>
                </a:solidFill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07" name="Freeform: Shape 109">
                  <a:extLst>
                    <a:ext uri="{FF2B5EF4-FFF2-40B4-BE49-F238E27FC236}">
                      <a16:creationId xmlns:a16="http://schemas.microsoft.com/office/drawing/2014/main" id="{73828D93-1FA4-49BA-8CB6-3003F77B9865}"/>
                    </a:ext>
                  </a:extLst>
                </p:cNvPr>
                <p:cNvSpPr/>
                <p:nvPr/>
              </p:nvSpPr>
              <p:spPr>
                <a:xfrm>
                  <a:off x="8623247" y="2729950"/>
                  <a:ext cx="150587" cy="80313"/>
                </a:xfrm>
                <a:custGeom>
                  <a:avLst/>
                  <a:gdLst>
                    <a:gd name="connsiteX0" fmla="*/ 1617 w 144830"/>
                    <a:gd name="connsiteY0" fmla="*/ 77573 h 77242"/>
                    <a:gd name="connsiteX1" fmla="*/ 144516 w 144830"/>
                    <a:gd name="connsiteY1" fmla="*/ 1617 h 77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4830" h="77242">
                      <a:moveTo>
                        <a:pt x="1617" y="77573"/>
                      </a:moveTo>
                      <a:cubicBezTo>
                        <a:pt x="68239" y="81113"/>
                        <a:pt x="122309" y="42170"/>
                        <a:pt x="144516" y="1617"/>
                      </a:cubicBezTo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08" name="Freeform: Shape 110">
                  <a:extLst>
                    <a:ext uri="{FF2B5EF4-FFF2-40B4-BE49-F238E27FC236}">
                      <a16:creationId xmlns:a16="http://schemas.microsoft.com/office/drawing/2014/main" id="{77A53C97-CC27-49CB-80D1-7EC8027D396F}"/>
                    </a:ext>
                  </a:extLst>
                </p:cNvPr>
                <p:cNvSpPr/>
                <p:nvPr/>
              </p:nvSpPr>
              <p:spPr>
                <a:xfrm>
                  <a:off x="8471485" y="2606470"/>
                  <a:ext cx="6693" cy="80313"/>
                </a:xfrm>
                <a:custGeom>
                  <a:avLst/>
                  <a:gdLst>
                    <a:gd name="connsiteX0" fmla="*/ 6287 w 6436"/>
                    <a:gd name="connsiteY0" fmla="*/ 77894 h 77242"/>
                    <a:gd name="connsiteX1" fmla="*/ 6609 w 6436"/>
                    <a:gd name="connsiteY1" fmla="*/ 1617 h 77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436" h="77242">
                      <a:moveTo>
                        <a:pt x="6287" y="77894"/>
                      </a:moveTo>
                      <a:cubicBezTo>
                        <a:pt x="494" y="55365"/>
                        <a:pt x="-472" y="29618"/>
                        <a:pt x="6609" y="1617"/>
                      </a:cubicBezTo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09" name="Freeform: Shape 111">
                  <a:extLst>
                    <a:ext uri="{FF2B5EF4-FFF2-40B4-BE49-F238E27FC236}">
                      <a16:creationId xmlns:a16="http://schemas.microsoft.com/office/drawing/2014/main" id="{1E6E4D22-0AFC-4767-BE57-8617BBF3075A}"/>
                    </a:ext>
                  </a:extLst>
                </p:cNvPr>
                <p:cNvSpPr/>
                <p:nvPr/>
              </p:nvSpPr>
              <p:spPr>
                <a:xfrm>
                  <a:off x="8461458" y="2598280"/>
                  <a:ext cx="26771" cy="26771"/>
                </a:xfrm>
                <a:custGeom>
                  <a:avLst/>
                  <a:gdLst>
                    <a:gd name="connsiteX0" fmla="*/ 23656 w 25747"/>
                    <a:gd name="connsiteY0" fmla="*/ 24621 h 25747"/>
                    <a:gd name="connsiteX1" fmla="*/ 15931 w 25747"/>
                    <a:gd name="connsiteY1" fmla="*/ 11425 h 25747"/>
                    <a:gd name="connsiteX2" fmla="*/ 2414 w 25747"/>
                    <a:gd name="connsiteY2" fmla="*/ 19150 h 25747"/>
                    <a:gd name="connsiteX3" fmla="*/ 4989 w 25747"/>
                    <a:gd name="connsiteY3" fmla="*/ 10138 h 25747"/>
                    <a:gd name="connsiteX4" fmla="*/ 18184 w 25747"/>
                    <a:gd name="connsiteY4" fmla="*/ 2414 h 25747"/>
                    <a:gd name="connsiteX5" fmla="*/ 25908 w 25747"/>
                    <a:gd name="connsiteY5" fmla="*/ 15609 h 25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747" h="25747">
                      <a:moveTo>
                        <a:pt x="23656" y="24621"/>
                      </a:moveTo>
                      <a:lnTo>
                        <a:pt x="15931" y="11425"/>
                      </a:lnTo>
                      <a:lnTo>
                        <a:pt x="2414" y="19150"/>
                      </a:lnTo>
                      <a:lnTo>
                        <a:pt x="4989" y="10138"/>
                      </a:lnTo>
                      <a:lnTo>
                        <a:pt x="18184" y="2414"/>
                      </a:lnTo>
                      <a:lnTo>
                        <a:pt x="25908" y="15609"/>
                      </a:lnTo>
                      <a:close/>
                    </a:path>
                  </a:pathLst>
                </a:custGeom>
                <a:solidFill>
                  <a:srgbClr val="527FFF"/>
                </a:solidFill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0" name="Freeform: Shape 112">
                  <a:extLst>
                    <a:ext uri="{FF2B5EF4-FFF2-40B4-BE49-F238E27FC236}">
                      <a16:creationId xmlns:a16="http://schemas.microsoft.com/office/drawing/2014/main" id="{81F352AC-E636-4522-8325-00DA24DE1A3D}"/>
                    </a:ext>
                  </a:extLst>
                </p:cNvPr>
                <p:cNvSpPr/>
                <p:nvPr/>
              </p:nvSpPr>
              <p:spPr>
                <a:xfrm>
                  <a:off x="8278812" y="2725217"/>
                  <a:ext cx="294481" cy="287788"/>
                </a:xfrm>
                <a:custGeom>
                  <a:avLst/>
                  <a:gdLst>
                    <a:gd name="connsiteX0" fmla="*/ 283126 w 283223"/>
                    <a:gd name="connsiteY0" fmla="*/ 66467 h 276786"/>
                    <a:gd name="connsiteX1" fmla="*/ 78755 w 283223"/>
                    <a:gd name="connsiteY1" fmla="*/ 23661 h 276786"/>
                    <a:gd name="connsiteX2" fmla="*/ 2156 w 283223"/>
                    <a:gd name="connsiteY2" fmla="*/ 142100 h 276786"/>
                    <a:gd name="connsiteX3" fmla="*/ 54939 w 283223"/>
                    <a:gd name="connsiteY3" fmla="*/ 276309 h 2767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3223" h="276786">
                      <a:moveTo>
                        <a:pt x="283126" y="66467"/>
                      </a:moveTo>
                      <a:cubicBezTo>
                        <a:pt x="252229" y="21087"/>
                        <a:pt x="167906" y="-27834"/>
                        <a:pt x="78755" y="23661"/>
                      </a:cubicBezTo>
                      <a:cubicBezTo>
                        <a:pt x="45927" y="42650"/>
                        <a:pt x="7949" y="84812"/>
                        <a:pt x="2156" y="142100"/>
                      </a:cubicBezTo>
                      <a:cubicBezTo>
                        <a:pt x="2156" y="142100"/>
                        <a:pt x="-7499" y="226745"/>
                        <a:pt x="54939" y="276309"/>
                      </a:cubicBezTo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1" name="Freeform: Shape 113">
                  <a:extLst>
                    <a:ext uri="{FF2B5EF4-FFF2-40B4-BE49-F238E27FC236}">
                      <a16:creationId xmlns:a16="http://schemas.microsoft.com/office/drawing/2014/main" id="{A62307EA-E13A-445F-95C0-D516BDB65B0D}"/>
                    </a:ext>
                  </a:extLst>
                </p:cNvPr>
                <p:cNvSpPr/>
                <p:nvPr/>
              </p:nvSpPr>
              <p:spPr>
                <a:xfrm>
                  <a:off x="8564526" y="2765263"/>
                  <a:ext cx="26771" cy="26771"/>
                </a:xfrm>
                <a:custGeom>
                  <a:avLst/>
                  <a:gdLst>
                    <a:gd name="connsiteX0" fmla="*/ 20759 w 25747"/>
                    <a:gd name="connsiteY0" fmla="*/ 2414 h 25747"/>
                    <a:gd name="connsiteX1" fmla="*/ 17541 w 25747"/>
                    <a:gd name="connsiteY1" fmla="*/ 17541 h 25747"/>
                    <a:gd name="connsiteX2" fmla="*/ 2414 w 25747"/>
                    <a:gd name="connsiteY2" fmla="*/ 14322 h 25747"/>
                    <a:gd name="connsiteX3" fmla="*/ 7563 w 25747"/>
                    <a:gd name="connsiteY3" fmla="*/ 22368 h 25747"/>
                    <a:gd name="connsiteX4" fmla="*/ 22690 w 25747"/>
                    <a:gd name="connsiteY4" fmla="*/ 25265 h 25747"/>
                    <a:gd name="connsiteX5" fmla="*/ 25908 w 25747"/>
                    <a:gd name="connsiteY5" fmla="*/ 10460 h 25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747" h="25747">
                      <a:moveTo>
                        <a:pt x="20759" y="2414"/>
                      </a:moveTo>
                      <a:lnTo>
                        <a:pt x="17541" y="17541"/>
                      </a:lnTo>
                      <a:lnTo>
                        <a:pt x="2414" y="14322"/>
                      </a:lnTo>
                      <a:lnTo>
                        <a:pt x="7563" y="22368"/>
                      </a:lnTo>
                      <a:lnTo>
                        <a:pt x="22690" y="25265"/>
                      </a:lnTo>
                      <a:lnTo>
                        <a:pt x="25908" y="10460"/>
                      </a:lnTo>
                      <a:close/>
                    </a:path>
                  </a:pathLst>
                </a:custGeom>
                <a:solidFill>
                  <a:srgbClr val="232F3E"/>
                </a:solidFill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2" name="Freeform: Shape 114">
                  <a:extLst>
                    <a:ext uri="{FF2B5EF4-FFF2-40B4-BE49-F238E27FC236}">
                      <a16:creationId xmlns:a16="http://schemas.microsoft.com/office/drawing/2014/main" id="{23781C6E-A490-413C-B3D1-7A3D42CB2A59}"/>
                    </a:ext>
                  </a:extLst>
                </p:cNvPr>
                <p:cNvSpPr/>
                <p:nvPr/>
              </p:nvSpPr>
              <p:spPr>
                <a:xfrm>
                  <a:off x="8385989" y="2831012"/>
                  <a:ext cx="227554" cy="210822"/>
                </a:xfrm>
                <a:custGeom>
                  <a:avLst/>
                  <a:gdLst>
                    <a:gd name="connsiteX0" fmla="*/ 1617 w 218854"/>
                    <a:gd name="connsiteY0" fmla="*/ 190218 h 202762"/>
                    <a:gd name="connsiteX1" fmla="*/ 142585 w 218854"/>
                    <a:gd name="connsiteY1" fmla="*/ 181850 h 202762"/>
                    <a:gd name="connsiteX2" fmla="*/ 213069 w 218854"/>
                    <a:gd name="connsiteY2" fmla="*/ 1617 h 20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8854" h="202762">
                      <a:moveTo>
                        <a:pt x="1617" y="190218"/>
                      </a:moveTo>
                      <a:cubicBezTo>
                        <a:pt x="40560" y="207598"/>
                        <a:pt x="90768" y="211782"/>
                        <a:pt x="142585" y="181850"/>
                      </a:cubicBezTo>
                      <a:cubicBezTo>
                        <a:pt x="186034" y="156746"/>
                        <a:pt x="239460" y="89803"/>
                        <a:pt x="213069" y="1617"/>
                      </a:cubicBezTo>
                    </a:path>
                  </a:pathLst>
                </a:custGeom>
                <a:noFill/>
                <a:ln w="12700" cap="flat">
                  <a:solidFill>
                    <a:schemeClr val="tx1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3" name="Freeform: Shape 115">
                  <a:extLst>
                    <a:ext uri="{FF2B5EF4-FFF2-40B4-BE49-F238E27FC236}">
                      <a16:creationId xmlns:a16="http://schemas.microsoft.com/office/drawing/2014/main" id="{2EE663DC-91A0-4A0D-9263-D18A8A8A8B24}"/>
                    </a:ext>
                  </a:extLst>
                </p:cNvPr>
                <p:cNvSpPr/>
                <p:nvPr/>
              </p:nvSpPr>
              <p:spPr>
                <a:xfrm>
                  <a:off x="8378133" y="3017246"/>
                  <a:ext cx="26771" cy="26771"/>
                </a:xfrm>
                <a:custGeom>
                  <a:avLst/>
                  <a:gdLst>
                    <a:gd name="connsiteX0" fmla="*/ 16575 w 25747"/>
                    <a:gd name="connsiteY0" fmla="*/ 26230 h 25747"/>
                    <a:gd name="connsiteX1" fmla="*/ 10782 w 25747"/>
                    <a:gd name="connsiteY1" fmla="*/ 11747 h 25747"/>
                    <a:gd name="connsiteX2" fmla="*/ 25265 w 25747"/>
                    <a:gd name="connsiteY2" fmla="*/ 5954 h 25747"/>
                    <a:gd name="connsiteX3" fmla="*/ 16897 w 25747"/>
                    <a:gd name="connsiteY3" fmla="*/ 2414 h 25747"/>
                    <a:gd name="connsiteX4" fmla="*/ 2414 w 25747"/>
                    <a:gd name="connsiteY4" fmla="*/ 7885 h 25747"/>
                    <a:gd name="connsiteX5" fmla="*/ 8207 w 25747"/>
                    <a:gd name="connsiteY5" fmla="*/ 22368 h 25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747" h="25747">
                      <a:moveTo>
                        <a:pt x="16575" y="26230"/>
                      </a:moveTo>
                      <a:lnTo>
                        <a:pt x="10782" y="11747"/>
                      </a:lnTo>
                      <a:lnTo>
                        <a:pt x="25265" y="5954"/>
                      </a:lnTo>
                      <a:lnTo>
                        <a:pt x="16897" y="2414"/>
                      </a:lnTo>
                      <a:lnTo>
                        <a:pt x="2414" y="7885"/>
                      </a:lnTo>
                      <a:lnTo>
                        <a:pt x="8207" y="22368"/>
                      </a:lnTo>
                      <a:close/>
                    </a:path>
                  </a:pathLst>
                </a:custGeom>
                <a:solidFill>
                  <a:srgbClr val="232F3E"/>
                </a:solidFill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4" name="Freeform: Shape 116">
                  <a:extLst>
                    <a:ext uri="{FF2B5EF4-FFF2-40B4-BE49-F238E27FC236}">
                      <a16:creationId xmlns:a16="http://schemas.microsoft.com/office/drawing/2014/main" id="{2CD37AAD-815A-4EB0-9910-335CEE8074CC}"/>
                    </a:ext>
                  </a:extLst>
                </p:cNvPr>
                <p:cNvSpPr/>
                <p:nvPr/>
              </p:nvSpPr>
              <p:spPr>
                <a:xfrm>
                  <a:off x="8372938" y="2810264"/>
                  <a:ext cx="147241" cy="147241"/>
                </a:xfrm>
                <a:custGeom>
                  <a:avLst/>
                  <a:gdLst>
                    <a:gd name="connsiteX0" fmla="*/ 1617 w 141611"/>
                    <a:gd name="connsiteY0" fmla="*/ 1617 h 141611"/>
                    <a:gd name="connsiteX1" fmla="*/ 141620 w 141611"/>
                    <a:gd name="connsiteY1" fmla="*/ 141941 h 141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611" h="141611">
                      <a:moveTo>
                        <a:pt x="1617" y="1617"/>
                      </a:moveTo>
                      <a:lnTo>
                        <a:pt x="141620" y="141941"/>
                      </a:lnTo>
                    </a:path>
                  </a:pathLst>
                </a:custGeom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5" name="Freeform: Shape 117">
                  <a:extLst>
                    <a:ext uri="{FF2B5EF4-FFF2-40B4-BE49-F238E27FC236}">
                      <a16:creationId xmlns:a16="http://schemas.microsoft.com/office/drawing/2014/main" id="{216F6EED-9002-4BC1-9BEA-72CF700B3458}"/>
                    </a:ext>
                  </a:extLst>
                </p:cNvPr>
                <p:cNvSpPr/>
                <p:nvPr/>
              </p:nvSpPr>
              <p:spPr>
                <a:xfrm>
                  <a:off x="8366755" y="2804416"/>
                  <a:ext cx="43503" cy="43503"/>
                </a:xfrm>
                <a:custGeom>
                  <a:avLst/>
                  <a:gdLst>
                    <a:gd name="connsiteX0" fmla="*/ 4023 w 41839"/>
                    <a:gd name="connsiteY0" fmla="*/ 41035 h 41839"/>
                    <a:gd name="connsiteX1" fmla="*/ 10460 w 41839"/>
                    <a:gd name="connsiteY1" fmla="*/ 40713 h 41839"/>
                    <a:gd name="connsiteX2" fmla="*/ 9173 w 41839"/>
                    <a:gd name="connsiteY2" fmla="*/ 9173 h 41839"/>
                    <a:gd name="connsiteX3" fmla="*/ 41035 w 41839"/>
                    <a:gd name="connsiteY3" fmla="*/ 10138 h 41839"/>
                    <a:gd name="connsiteX4" fmla="*/ 41035 w 41839"/>
                    <a:gd name="connsiteY4" fmla="*/ 3701 h 41839"/>
                    <a:gd name="connsiteX5" fmla="*/ 2414 w 41839"/>
                    <a:gd name="connsiteY5" fmla="*/ 2414 h 41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1839" h="41839">
                      <a:moveTo>
                        <a:pt x="4023" y="41035"/>
                      </a:moveTo>
                      <a:lnTo>
                        <a:pt x="10460" y="40713"/>
                      </a:lnTo>
                      <a:lnTo>
                        <a:pt x="9173" y="9173"/>
                      </a:lnTo>
                      <a:lnTo>
                        <a:pt x="41035" y="10138"/>
                      </a:lnTo>
                      <a:lnTo>
                        <a:pt x="41035" y="3701"/>
                      </a:lnTo>
                      <a:lnTo>
                        <a:pt x="2414" y="2414"/>
                      </a:lnTo>
                      <a:close/>
                    </a:path>
                  </a:pathLst>
                </a:custGeom>
                <a:solidFill>
                  <a:srgbClr val="232F3E"/>
                </a:solidFill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6" name="Freeform: Shape 118">
                  <a:extLst>
                    <a:ext uri="{FF2B5EF4-FFF2-40B4-BE49-F238E27FC236}">
                      <a16:creationId xmlns:a16="http://schemas.microsoft.com/office/drawing/2014/main" id="{BB516B4D-2422-4F9C-BA5B-3B30403129EC}"/>
                    </a:ext>
                  </a:extLst>
                </p:cNvPr>
                <p:cNvSpPr/>
                <p:nvPr/>
              </p:nvSpPr>
              <p:spPr>
                <a:xfrm>
                  <a:off x="8482875" y="2920201"/>
                  <a:ext cx="43503" cy="43503"/>
                </a:xfrm>
                <a:custGeom>
                  <a:avLst/>
                  <a:gdLst>
                    <a:gd name="connsiteX0" fmla="*/ 2414 w 41839"/>
                    <a:gd name="connsiteY0" fmla="*/ 39748 h 41839"/>
                    <a:gd name="connsiteX1" fmla="*/ 2414 w 41839"/>
                    <a:gd name="connsiteY1" fmla="*/ 33311 h 41839"/>
                    <a:gd name="connsiteX2" fmla="*/ 34276 w 41839"/>
                    <a:gd name="connsiteY2" fmla="*/ 34598 h 41839"/>
                    <a:gd name="connsiteX3" fmla="*/ 32989 w 41839"/>
                    <a:gd name="connsiteY3" fmla="*/ 2736 h 41839"/>
                    <a:gd name="connsiteX4" fmla="*/ 39426 w 41839"/>
                    <a:gd name="connsiteY4" fmla="*/ 2414 h 41839"/>
                    <a:gd name="connsiteX5" fmla="*/ 41035 w 41839"/>
                    <a:gd name="connsiteY5" fmla="*/ 41035 h 41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1839" h="41839">
                      <a:moveTo>
                        <a:pt x="2414" y="39748"/>
                      </a:moveTo>
                      <a:lnTo>
                        <a:pt x="2414" y="33311"/>
                      </a:lnTo>
                      <a:lnTo>
                        <a:pt x="34276" y="34598"/>
                      </a:lnTo>
                      <a:lnTo>
                        <a:pt x="32989" y="2736"/>
                      </a:lnTo>
                      <a:lnTo>
                        <a:pt x="39426" y="2414"/>
                      </a:lnTo>
                      <a:lnTo>
                        <a:pt x="41035" y="41035"/>
                      </a:lnTo>
                      <a:close/>
                    </a:path>
                  </a:pathLst>
                </a:custGeom>
                <a:solidFill>
                  <a:srgbClr val="232F3E"/>
                </a:solidFill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7" name="Freeform: Shape 119">
                  <a:extLst>
                    <a:ext uri="{FF2B5EF4-FFF2-40B4-BE49-F238E27FC236}">
                      <a16:creationId xmlns:a16="http://schemas.microsoft.com/office/drawing/2014/main" id="{DE324563-3183-439B-82D2-ADE0D87ECBC5}"/>
                    </a:ext>
                  </a:extLst>
                </p:cNvPr>
                <p:cNvSpPr/>
                <p:nvPr/>
              </p:nvSpPr>
              <p:spPr>
                <a:xfrm>
                  <a:off x="8372938" y="2810264"/>
                  <a:ext cx="147241" cy="147241"/>
                </a:xfrm>
                <a:custGeom>
                  <a:avLst/>
                  <a:gdLst>
                    <a:gd name="connsiteX0" fmla="*/ 1617 w 141611"/>
                    <a:gd name="connsiteY0" fmla="*/ 141941 h 141611"/>
                    <a:gd name="connsiteX1" fmla="*/ 141620 w 141611"/>
                    <a:gd name="connsiteY1" fmla="*/ 1617 h 141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1611" h="141611">
                      <a:moveTo>
                        <a:pt x="1617" y="141941"/>
                      </a:moveTo>
                      <a:lnTo>
                        <a:pt x="141620" y="1617"/>
                      </a:lnTo>
                    </a:path>
                  </a:pathLst>
                </a:custGeom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8" name="Freeform: Shape 120">
                  <a:extLst>
                    <a:ext uri="{FF2B5EF4-FFF2-40B4-BE49-F238E27FC236}">
                      <a16:creationId xmlns:a16="http://schemas.microsoft.com/office/drawing/2014/main" id="{A4B1C5ED-3B64-4501-B026-09B34FF06471}"/>
                    </a:ext>
                  </a:extLst>
                </p:cNvPr>
                <p:cNvSpPr/>
                <p:nvPr/>
              </p:nvSpPr>
              <p:spPr>
                <a:xfrm>
                  <a:off x="8366755" y="2920201"/>
                  <a:ext cx="43503" cy="43503"/>
                </a:xfrm>
                <a:custGeom>
                  <a:avLst/>
                  <a:gdLst>
                    <a:gd name="connsiteX0" fmla="*/ 41035 w 41839"/>
                    <a:gd name="connsiteY0" fmla="*/ 39748 h 41839"/>
                    <a:gd name="connsiteX1" fmla="*/ 41035 w 41839"/>
                    <a:gd name="connsiteY1" fmla="*/ 33311 h 41839"/>
                    <a:gd name="connsiteX2" fmla="*/ 9173 w 41839"/>
                    <a:gd name="connsiteY2" fmla="*/ 34598 h 41839"/>
                    <a:gd name="connsiteX3" fmla="*/ 10460 w 41839"/>
                    <a:gd name="connsiteY3" fmla="*/ 2736 h 41839"/>
                    <a:gd name="connsiteX4" fmla="*/ 4023 w 41839"/>
                    <a:gd name="connsiteY4" fmla="*/ 2414 h 41839"/>
                    <a:gd name="connsiteX5" fmla="*/ 2414 w 41839"/>
                    <a:gd name="connsiteY5" fmla="*/ 41035 h 41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1839" h="41839">
                      <a:moveTo>
                        <a:pt x="41035" y="39748"/>
                      </a:moveTo>
                      <a:lnTo>
                        <a:pt x="41035" y="33311"/>
                      </a:lnTo>
                      <a:lnTo>
                        <a:pt x="9173" y="34598"/>
                      </a:lnTo>
                      <a:lnTo>
                        <a:pt x="10460" y="2736"/>
                      </a:lnTo>
                      <a:lnTo>
                        <a:pt x="4023" y="2414"/>
                      </a:lnTo>
                      <a:lnTo>
                        <a:pt x="2414" y="41035"/>
                      </a:lnTo>
                      <a:close/>
                    </a:path>
                  </a:pathLst>
                </a:custGeom>
                <a:solidFill>
                  <a:srgbClr val="232F3E"/>
                </a:solidFill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  <p:sp>
              <p:nvSpPr>
                <p:cNvPr id="319" name="Freeform: Shape 121">
                  <a:extLst>
                    <a:ext uri="{FF2B5EF4-FFF2-40B4-BE49-F238E27FC236}">
                      <a16:creationId xmlns:a16="http://schemas.microsoft.com/office/drawing/2014/main" id="{5692BB8A-5FBE-4B5E-B621-FA34419AF7DC}"/>
                    </a:ext>
                  </a:extLst>
                </p:cNvPr>
                <p:cNvSpPr/>
                <p:nvPr/>
              </p:nvSpPr>
              <p:spPr>
                <a:xfrm>
                  <a:off x="8482875" y="2804416"/>
                  <a:ext cx="43503" cy="43503"/>
                </a:xfrm>
                <a:custGeom>
                  <a:avLst/>
                  <a:gdLst>
                    <a:gd name="connsiteX0" fmla="*/ 39426 w 41839"/>
                    <a:gd name="connsiteY0" fmla="*/ 41035 h 41839"/>
                    <a:gd name="connsiteX1" fmla="*/ 32989 w 41839"/>
                    <a:gd name="connsiteY1" fmla="*/ 40713 h 41839"/>
                    <a:gd name="connsiteX2" fmla="*/ 34276 w 41839"/>
                    <a:gd name="connsiteY2" fmla="*/ 9173 h 41839"/>
                    <a:gd name="connsiteX3" fmla="*/ 2414 w 41839"/>
                    <a:gd name="connsiteY3" fmla="*/ 10138 h 41839"/>
                    <a:gd name="connsiteX4" fmla="*/ 2414 w 41839"/>
                    <a:gd name="connsiteY4" fmla="*/ 3701 h 41839"/>
                    <a:gd name="connsiteX5" fmla="*/ 41035 w 41839"/>
                    <a:gd name="connsiteY5" fmla="*/ 2414 h 41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1839" h="41839">
                      <a:moveTo>
                        <a:pt x="39426" y="41035"/>
                      </a:moveTo>
                      <a:lnTo>
                        <a:pt x="32989" y="40713"/>
                      </a:lnTo>
                      <a:lnTo>
                        <a:pt x="34276" y="9173"/>
                      </a:lnTo>
                      <a:lnTo>
                        <a:pt x="2414" y="10138"/>
                      </a:lnTo>
                      <a:lnTo>
                        <a:pt x="2414" y="3701"/>
                      </a:lnTo>
                      <a:lnTo>
                        <a:pt x="41035" y="2414"/>
                      </a:lnTo>
                      <a:close/>
                    </a:path>
                  </a:pathLst>
                </a:custGeom>
                <a:solidFill>
                  <a:srgbClr val="232F3E"/>
                </a:solidFill>
                <a:ln w="12700" cap="flat">
                  <a:solidFill>
                    <a:schemeClr val="tx1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938">
                    <a:latin typeface="+mj-lt"/>
                  </a:endParaRPr>
                </a:p>
              </p:txBody>
            </p:sp>
          </p:grpSp>
          <p:pic>
            <p:nvPicPr>
              <p:cNvPr id="321" name="Picture 320" descr="Team:NGSS AEI TURKEY - 2013hs.igem.org"/>
              <p:cNvPicPr>
                <a:picLocks noChangeAspect="1"/>
              </p:cNvPicPr>
              <p:nvPr/>
            </p:nvPicPr>
            <p:blipFill>
              <a:blip r:embed="rId7" cstate="screen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2024429" y="4602053"/>
                <a:ext cx="572371" cy="841722"/>
              </a:xfrm>
              <a:prstGeom prst="rect">
                <a:avLst/>
              </a:prstGeom>
            </p:spPr>
          </p:pic>
        </p:grpSp>
      </p:grpSp>
      <p:sp>
        <p:nvSpPr>
          <p:cNvPr id="118" name="Right Arrow 5">
            <a:extLst>
              <a:ext uri="{FF2B5EF4-FFF2-40B4-BE49-F238E27FC236}">
                <a16:creationId xmlns:a16="http://schemas.microsoft.com/office/drawing/2014/main" id="{E4BFCCC1-D1F6-9141-A4E9-D1A1023D0437}"/>
              </a:ext>
            </a:extLst>
          </p:cNvPr>
          <p:cNvSpPr/>
          <p:nvPr/>
        </p:nvSpPr>
        <p:spPr bwMode="auto">
          <a:xfrm>
            <a:off x="138279" y="7114694"/>
            <a:ext cx="14308662" cy="1053821"/>
          </a:xfrm>
          <a:prstGeom prst="rightArrow">
            <a:avLst/>
          </a:prstGeom>
          <a:solidFill>
            <a:schemeClr val="accent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sz="2400" dirty="0" err="1">
                <a:solidFill>
                  <a:schemeClr val="tx1"/>
                </a:solidFill>
                <a:latin typeface="+mj-lt"/>
                <a:ea typeface="Segoe UI" pitchFamily="34" charset="0"/>
                <a:cs typeface="Amazon Ember"/>
              </a:rPr>
              <a:t>Modular</a:t>
            </a:r>
            <a:r>
              <a:rPr lang="fr-FR" sz="2400" dirty="0">
                <a:solidFill>
                  <a:schemeClr val="tx1"/>
                </a:solidFill>
                <a:latin typeface="+mj-lt"/>
                <a:ea typeface="Segoe UI" pitchFamily="34" charset="0"/>
                <a:cs typeface="Amazon Ember"/>
              </a:rPr>
              <a:t> service and APIs, </a:t>
            </a:r>
            <a:r>
              <a:rPr lang="fr-FR" sz="2400" dirty="0" err="1">
                <a:solidFill>
                  <a:schemeClr val="tx1"/>
                </a:solidFill>
                <a:latin typeface="+mj-lt"/>
                <a:ea typeface="Segoe UI" pitchFamily="34" charset="0"/>
                <a:cs typeface="Amazon Ember"/>
              </a:rPr>
              <a:t>from</a:t>
            </a:r>
            <a:r>
              <a:rPr lang="fr-FR" sz="2400" dirty="0">
                <a:solidFill>
                  <a:schemeClr val="tx1"/>
                </a:solidFill>
                <a:latin typeface="+mj-lt"/>
                <a:ea typeface="Segoe UI" pitchFamily="34" charset="0"/>
                <a:cs typeface="Amazon Ember"/>
              </a:rPr>
              <a:t> </a:t>
            </a:r>
            <a:r>
              <a:rPr lang="fr-FR" sz="2400" dirty="0" err="1">
                <a:solidFill>
                  <a:schemeClr val="tx1"/>
                </a:solidFill>
                <a:latin typeface="+mj-lt"/>
                <a:ea typeface="Segoe UI" pitchFamily="34" charset="0"/>
                <a:cs typeface="Amazon Ember"/>
              </a:rPr>
              <a:t>experimentation</a:t>
            </a:r>
            <a:r>
              <a:rPr lang="fr-FR" sz="2400" dirty="0">
                <a:solidFill>
                  <a:schemeClr val="tx1"/>
                </a:solidFill>
                <a:latin typeface="+mj-lt"/>
                <a:ea typeface="Segoe UI" pitchFamily="34" charset="0"/>
                <a:cs typeface="Amazon Ember"/>
              </a:rPr>
              <a:t> to production</a:t>
            </a:r>
          </a:p>
        </p:txBody>
      </p:sp>
      <p:sp>
        <p:nvSpPr>
          <p:cNvPr id="10" name="Cadre 9">
            <a:extLst>
              <a:ext uri="{FF2B5EF4-FFF2-40B4-BE49-F238E27FC236}">
                <a16:creationId xmlns:a16="http://schemas.microsoft.com/office/drawing/2014/main" id="{C5A37A64-1C04-1D4A-B71F-DBE49C7F9319}"/>
              </a:ext>
            </a:extLst>
          </p:cNvPr>
          <p:cNvSpPr/>
          <p:nvPr/>
        </p:nvSpPr>
        <p:spPr bwMode="auto">
          <a:xfrm>
            <a:off x="2586031" y="2310716"/>
            <a:ext cx="4009535" cy="684273"/>
          </a:xfrm>
          <a:prstGeom prst="fram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55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animBg="1"/>
      <p:bldP spid="118" grpId="1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60EC72-2C8B-E04C-A79E-776352623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AutoML </a:t>
            </a:r>
            <a:r>
              <a:rPr lang="en-US" dirty="0"/>
              <a:t>with</a:t>
            </a:r>
            <a:r>
              <a:rPr lang="fr-FR" dirty="0"/>
              <a:t> Amazon SageMaker Autopilot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5A6CDB-E556-A243-9B47-CDB7A9578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628890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SageMaker Autopilot covers all steps</a:t>
            </a:r>
            <a:endParaRPr lang="en-US" sz="1400" dirty="0">
              <a:latin typeface="+mj-lt"/>
            </a:endParaRP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Problem identification</a:t>
            </a:r>
            <a:r>
              <a:rPr lang="en-US" dirty="0">
                <a:latin typeface="+mj-lt"/>
              </a:rPr>
              <a:t>: looking at the data set, what class of problem are we trying to solve? 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Algorithm selection</a:t>
            </a:r>
            <a:r>
              <a:rPr lang="en-US" dirty="0">
                <a:latin typeface="+mj-lt"/>
              </a:rPr>
              <a:t>: which algorithm is best suited to solve the problem?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Data preprocessing</a:t>
            </a:r>
            <a:r>
              <a:rPr lang="en-US" dirty="0">
                <a:latin typeface="+mj-lt"/>
              </a:rPr>
              <a:t>: how should data be prepared for best results?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Hyperparameter tuning</a:t>
            </a:r>
            <a:r>
              <a:rPr lang="en-US" dirty="0">
                <a:latin typeface="+mj-lt"/>
              </a:rPr>
              <a:t>: what is the optimal set of training parameters?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Autopilot is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fully transparent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+mj-lt"/>
              </a:rPr>
              <a:t>An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auto-generated notebook  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shows you how models are built</a:t>
            </a:r>
          </a:p>
          <a:p>
            <a:pPr marL="860588" lvl="1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You can run it, reproduce the experiment, and keep tweaking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+mj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Use cases: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regression</a:t>
            </a:r>
            <a:r>
              <a:rPr lang="en-US" dirty="0">
                <a:latin typeface="+mj-lt"/>
              </a:rPr>
              <a:t> and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classification</a:t>
            </a:r>
            <a:r>
              <a:rPr lang="en-US" dirty="0">
                <a:latin typeface="+mj-lt"/>
              </a:rPr>
              <a:t>, based on Linear Learner, Factorization Machines, KNN, XGBoost</a:t>
            </a:r>
          </a:p>
        </p:txBody>
      </p:sp>
    </p:spTree>
    <p:extLst>
      <p:ext uri="{BB962C8B-B14F-4D97-AF65-F5344CB8AC3E}">
        <p14:creationId xmlns:p14="http://schemas.microsoft.com/office/powerpoint/2010/main" val="5057771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60EC72-2C8B-E04C-A79E-776352623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AutoML with Amazon SageMaker Autopilot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5A6CDB-E556-A243-9B47-CDB7A9578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658334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Upload the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unprocessed dataset </a:t>
            </a:r>
            <a:r>
              <a:rPr lang="en-US" dirty="0">
                <a:latin typeface="+mj-lt"/>
              </a:rPr>
              <a:t>to S3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Configure the AutoML job</a:t>
            </a:r>
          </a:p>
          <a:p>
            <a:pPr marL="917738" lvl="1" indent="-5143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Location of dataset</a:t>
            </a:r>
          </a:p>
          <a:p>
            <a:pPr marL="917738" lvl="1" indent="-5143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Target attribute</a:t>
            </a:r>
          </a:p>
          <a:p>
            <a:pPr marL="917738" lvl="1" indent="-5143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Completion criteria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Launch the job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View the list of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candidates 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and the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autogenerated notebook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Deploy the </a:t>
            </a:r>
            <a:r>
              <a:rPr lang="en-US" dirty="0">
                <a:solidFill>
                  <a:schemeClr val="accent5"/>
                </a:solidFill>
                <a:latin typeface="+mj-lt"/>
              </a:rPr>
              <a:t>best candidate </a:t>
            </a:r>
            <a:r>
              <a:rPr lang="en-US" dirty="0">
                <a:latin typeface="+mj-lt"/>
              </a:rPr>
              <a:t>to a real-time endpoint, or use batch transform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967372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4-05853_REINVENT_Template_Dark">
  <a:themeElements>
    <a:clrScheme name="ReInvent 2019">
      <a:dk1>
        <a:srgbClr val="000000"/>
      </a:dk1>
      <a:lt1>
        <a:srgbClr val="FFFFFF"/>
      </a:lt1>
      <a:dk2>
        <a:srgbClr val="282828"/>
      </a:dk2>
      <a:lt2>
        <a:srgbClr val="F0F0F0"/>
      </a:lt2>
      <a:accent1>
        <a:srgbClr val="4861AD"/>
      </a:accent1>
      <a:accent2>
        <a:srgbClr val="FFCE3F"/>
      </a:accent2>
      <a:accent3>
        <a:srgbClr val="88CEB8"/>
      </a:accent3>
      <a:accent4>
        <a:srgbClr val="969696"/>
      </a:accent4>
      <a:accent5>
        <a:srgbClr val="FD7272"/>
      </a:accent5>
      <a:accent6>
        <a:srgbClr val="25CCF7"/>
      </a:accent6>
      <a:hlink>
        <a:srgbClr val="FC427B"/>
      </a:hlink>
      <a:folHlink>
        <a:srgbClr val="B33771"/>
      </a:folHlink>
    </a:clrScheme>
    <a:fontScheme name="Re:Invent 2018">
      <a:majorFont>
        <a:latin typeface="Amazon Ember Light"/>
        <a:ea typeface=""/>
        <a:cs typeface=""/>
      </a:majorFont>
      <a:minorFont>
        <a:latin typeface="Amazon Ember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1800"/>
          </a:spcAft>
          <a:defRPr sz="3200" dirty="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WS_REINVENT2019_16x9_Template_Dark_Final.potx" id="{82912CDD-837F-4677-9AFD-505445F96BA9}" vid="{2341435A-B00E-4D14-B68B-5575AF5DA3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1" ma:contentTypeDescription="Create a new document." ma:contentTypeScope="" ma:versionID="39dd6e28de13981fc99600d481b1de5c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e5a18a002045f9f0e2a3c9cc06ab2675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2678F0-6EA3-4F58-92F2-E73D80B536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630a2e83-186a-4a0f-ab27-bee8a8096abc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AWS_REINVENT2019_16x9_Template_Dark_Final</Template>
  <TotalTime>2044</TotalTime>
  <Words>1014</Words>
  <Application>Microsoft Macintosh PowerPoint</Application>
  <PresentationFormat>Custom</PresentationFormat>
  <Paragraphs>169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Amazon Ember</vt:lpstr>
      <vt:lpstr>Segoe UI</vt:lpstr>
      <vt:lpstr>Arial</vt:lpstr>
      <vt:lpstr>Amazon Ember Heavy</vt:lpstr>
      <vt:lpstr>Amazon Ember Light</vt:lpstr>
      <vt:lpstr>Helvetica</vt:lpstr>
      <vt:lpstr>Lucida Console</vt:lpstr>
      <vt:lpstr>4-05853_REINVENT_Template_Dark</vt:lpstr>
      <vt:lpstr>Building machine learning models automatically</vt:lpstr>
      <vt:lpstr>AutoML</vt:lpstr>
      <vt:lpstr>Scenarios for AutoML</vt:lpstr>
      <vt:lpstr>Transparency and control are important</vt:lpstr>
      <vt:lpstr>Agenda</vt:lpstr>
      <vt:lpstr>AutoML with Amazon SageMaker</vt:lpstr>
      <vt:lpstr>Amazon SageMaker helps you build, train, and deploy models</vt:lpstr>
      <vt:lpstr>AutoML with Amazon SageMaker Autopilot</vt:lpstr>
      <vt:lpstr>AutoML with Amazon SageMaker Autopilot</vt:lpstr>
      <vt:lpstr>AutoML with AutoGluon</vt:lpstr>
      <vt:lpstr>Apache MXNet</vt:lpstr>
      <vt:lpstr>AutoGluon https://autogluon.mxnet.io/  </vt:lpstr>
      <vt:lpstr>AutoML on tabular data in 3 lines of code</vt:lpstr>
      <vt:lpstr>PowerPoint Presentation</vt:lpstr>
      <vt:lpstr>Getting started</vt:lpstr>
    </vt:vector>
  </TitlesOfParts>
  <Company>Amazon Web Services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Haight, Ryan</dc:creator>
  <cp:keywords>AWS RE:INVENT</cp:keywords>
  <cp:lastModifiedBy>Ames, Mike</cp:lastModifiedBy>
  <cp:revision>201</cp:revision>
  <cp:lastPrinted>2020-06-18T07:46:14Z</cp:lastPrinted>
  <dcterms:created xsi:type="dcterms:W3CDTF">2019-07-31T13:39:46Z</dcterms:created>
  <dcterms:modified xsi:type="dcterms:W3CDTF">2024-02-20T14:05:44Z</dcterms:modified>
  <cp:category>AWS RE:INVENT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</Properties>
</file>

<file path=docProps/thumbnail.jpeg>
</file>